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3"/>
  </p:notesMasterIdLst>
  <p:sldIdLst>
    <p:sldId id="271" r:id="rId2"/>
    <p:sldId id="258" r:id="rId3"/>
    <p:sldId id="276" r:id="rId4"/>
    <p:sldId id="275" r:id="rId5"/>
    <p:sldId id="277" r:id="rId6"/>
    <p:sldId id="281" r:id="rId7"/>
    <p:sldId id="309" r:id="rId8"/>
    <p:sldId id="310" r:id="rId9"/>
    <p:sldId id="312" r:id="rId10"/>
    <p:sldId id="279" r:id="rId11"/>
    <p:sldId id="280" r:id="rId12"/>
    <p:sldId id="290" r:id="rId13"/>
    <p:sldId id="283" r:id="rId14"/>
    <p:sldId id="311" r:id="rId15"/>
    <p:sldId id="298" r:id="rId16"/>
    <p:sldId id="299" r:id="rId17"/>
    <p:sldId id="313" r:id="rId18"/>
    <p:sldId id="315" r:id="rId19"/>
    <p:sldId id="307" r:id="rId20"/>
    <p:sldId id="300" r:id="rId21"/>
    <p:sldId id="326" r:id="rId22"/>
    <p:sldId id="329" r:id="rId23"/>
    <p:sldId id="330" r:id="rId24"/>
    <p:sldId id="331" r:id="rId25"/>
    <p:sldId id="332" r:id="rId26"/>
    <p:sldId id="333" r:id="rId27"/>
    <p:sldId id="334" r:id="rId28"/>
    <p:sldId id="335" r:id="rId29"/>
    <p:sldId id="325" r:id="rId30"/>
    <p:sldId id="336" r:id="rId31"/>
    <p:sldId id="328" r:id="rId32"/>
    <p:sldId id="264" r:id="rId33"/>
    <p:sldId id="318" r:id="rId34"/>
    <p:sldId id="323" r:id="rId35"/>
    <p:sldId id="321" r:id="rId36"/>
    <p:sldId id="316" r:id="rId37"/>
    <p:sldId id="317" r:id="rId38"/>
    <p:sldId id="306" r:id="rId39"/>
    <p:sldId id="303" r:id="rId40"/>
    <p:sldId id="282" r:id="rId41"/>
    <p:sldId id="337" r:id="rId42"/>
    <p:sldId id="338" r:id="rId43"/>
    <p:sldId id="294" r:id="rId44"/>
    <p:sldId id="295" r:id="rId45"/>
    <p:sldId id="296" r:id="rId46"/>
    <p:sldId id="297" r:id="rId47"/>
    <p:sldId id="288" r:id="rId48"/>
    <p:sldId id="284" r:id="rId49"/>
    <p:sldId id="292" r:id="rId50"/>
    <p:sldId id="293" r:id="rId51"/>
    <p:sldId id="291" r:id="rId52"/>
    <p:sldId id="287" r:id="rId53"/>
    <p:sldId id="286" r:id="rId54"/>
    <p:sldId id="285" r:id="rId55"/>
    <p:sldId id="274" r:id="rId56"/>
    <p:sldId id="270" r:id="rId57"/>
    <p:sldId id="266" r:id="rId58"/>
    <p:sldId id="261" r:id="rId59"/>
    <p:sldId id="262" r:id="rId60"/>
    <p:sldId id="257" r:id="rId61"/>
    <p:sldId id="263" r:id="rId6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EBD3"/>
    <a:srgbClr val="790AFB"/>
    <a:srgbClr val="9483C3"/>
    <a:srgbClr val="CDC7B6"/>
    <a:srgbClr val="450D59"/>
    <a:srgbClr val="FFFFF7"/>
    <a:srgbClr val="000000"/>
    <a:srgbClr val="050708"/>
    <a:srgbClr val="6ADAD5"/>
    <a:srgbClr val="04050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303" autoAdjust="0"/>
    <p:restoredTop sz="94660"/>
  </p:normalViewPr>
  <p:slideViewPr>
    <p:cSldViewPr snapToGrid="0">
      <p:cViewPr>
        <p:scale>
          <a:sx n="100" d="100"/>
          <a:sy n="100" d="100"/>
        </p:scale>
        <p:origin x="300" y="2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7F5E01-5FD7-46B4-B72F-1B3CD89A2B37}" type="datetimeFigureOut">
              <a:rPr lang="ko-KR" altLang="en-US" smtClean="0"/>
              <a:t>2024-11-13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B804DC-65DE-4B46-BBBA-8F869196E3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41102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05070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3F4B38-76D8-A405-8867-277DD82206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4A1683F-69B6-4C9A-31BE-417835CF6A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B093949-044F-F91F-A032-EF3F787DB5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48E01C9-7C13-9F11-6725-E4512DB5653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389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8D59CA-918B-A1BF-29B0-36F8AA21DB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459B769-052C-5E55-F91C-7A709F73AB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9EAEA8D-03EE-CC9E-3ABF-1EB7A37842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41C7CDF-52D6-906E-25F3-0612C569A0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52714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C61FD9-2B65-9E4A-DE24-30C8F779C5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29F8235-A30B-A489-67B3-36BDED8E8E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048BB8E-94EA-AB1A-118B-8D0E6D69A6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2A531B9-1157-9A90-4B34-B8A1A49329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22667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F178B7-800A-CE48-745B-7B664D7593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9E75230-6F9B-3055-5B0F-EEAF8D1535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84F2344-B5E7-567D-25F5-224E7D0F55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51F4683-3A90-72C6-1F43-E0A83CBB19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95539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4C44F3-2FC9-540F-1244-2D12CEB689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9D011A5-F79F-2D3A-06EA-9A697361A9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C6B887B-F3AE-0838-6158-38D29FFFE4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98A7370-40AC-2FEA-3373-FFAEE800C9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31821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9075B0-8598-D592-FD7E-ED01C29338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3497F4F-8CDE-CCF5-797F-1F4B91DF5B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03E3B31-F0AE-1AD1-00F1-C8B95202D2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41FF3CB-9A92-CFA1-EF77-2C8CAA2A805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9285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7A395B-751A-DC55-34B6-042BC5699F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344B4E5-43CD-48F5-A793-11043F35CC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3BBE24F-55EC-C4A6-EAC0-A673F8DA00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363D5F8-0BE5-A301-9938-43CBF83520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65132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7D6FA1-87C5-1631-94C0-FD3226743A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408FD4A-5B64-A0CE-ACE0-77B5F869E6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C5906DB-F829-D9CC-33DC-849A6EAC3F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0B8EDB6-C39C-318A-C617-FCB7F89F41F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94708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25758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82296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450583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064250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83333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73117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36495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85071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32619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01794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3465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994E65-E5B2-90C0-793E-F9871529E9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493DCC9-89D3-B1D5-EF9B-91C96CB638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17E582B-4BFF-60AA-3B76-E0A6A76F24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BDE5205-0FC5-E750-7570-66169B689B1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89477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766806-D62C-DDDF-48A7-9AB948A7E8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EF8A095-1CB6-9C46-79AF-144DBBCB4D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8713038-4ABE-AC8A-AA36-092D68F0B9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B14A7F2-0ED3-C014-C737-BCD14D8DBA8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79339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433AB9-9229-47D8-8FF7-00509E2E30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BBBB82E-31F1-414B-88F8-7C1F79FEA2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6D42B58-9C78-4FB4-A8A2-47F873A7A8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2024-11-13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E7688F3-9733-4D30-87C0-2EB4F34259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5CDCE5-6C43-48CF-82C9-D466D1D5B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35674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BB4817-76B2-4B87-8DD2-B9EA8065B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2D37EBC-30F4-417F-B7ED-AD7FA40C4A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D134EBA-F0EF-450E-AF2B-D875918E3B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2024-11-13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E27BAFD-B453-47FD-84AA-AF662DCB80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D49FCB0-AB8D-49F9-A737-380EB66A7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33019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05F22FC-AB60-48CE-B603-E69CC4AB52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97A8DF8-3145-4431-9128-BF509750C3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3216048-BDE6-4A9F-8EA8-6037CCAECA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2024-11-13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977354A-F6C1-410C-9801-119EEFF7F8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34A3303-5B35-42BD-B22C-0ABB97D91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6362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C3D9FF-8B7C-4186-BFD6-0AFD5EE10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B1813D6-46E8-4398-B2CA-38A2385A29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1EF8ED7-EC0B-416D-8F78-F45267526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2024-11-13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05279F7-2E0F-4F2F-A5ED-A17FCA70F8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0F44202-4066-473E-BD52-47D6FF0CA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94501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AE0C9C-CDC8-46BC-B68C-7AE8E1874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C20277B-7B4B-424C-8858-85CE91609F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9F62058-241F-433F-9918-1802F909C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2024-11-13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5EC7796-FDE6-46B7-AD23-D95E097215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F34FDF4-0250-4335-A3D9-1EC01D801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91859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A58A04-016E-40E9-BF7D-C1021B336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6EA41A-0EC1-4BF0-8C7E-2D80F82597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CD1674E-D288-4A9C-B813-B70868528D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2D60A9B-F96C-45F5-8609-8180A31624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2024-11-13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297BAAA-AC49-4078-9584-059FEC5747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C66BDCF-7710-4B6B-B41E-C4B0539D08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07202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64428A-3CEC-4281-8AF7-3BC1207D45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004CDF6-3D03-4C25-8F43-41D932B578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A0DDCF4-3F56-4172-A24D-04B7FC19B2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FEE1B09-0E27-4E0B-92ED-B08D3C64CE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2661491-8878-47DC-96EF-8608F40705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970E2D4-E07C-4D91-B91C-CB6DF34AFF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2024-11-13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07A8911-AF42-4841-B68E-5413783FEB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93D1E64-829A-41AD-A379-338F4981F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29934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527B17-41A6-44E5-A731-E0F9FC2EC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7D74593-215A-4ABD-AEA3-DC48B088C0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2024-11-13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1C9685B-857D-4985-84DB-1455C8041F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B936845-1C7D-43C1-9A1C-8DBC3C154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73129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F4D50D5-D168-4EBE-9DC4-12BD4BECA7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2024-11-13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17D71BB-6118-4278-B8DC-59F4ED0786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8EC43FB-477F-4978-9560-61813644B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80244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537FF5-D910-478D-807C-647EC4B29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4332EB5-FA7B-4218-A334-E21A5780E1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8522DCC-4AFB-47D6-ACF5-0E89406CDE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8055D52-B8BE-4C4F-85E4-C7F8E7C599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2024-11-13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0516189-8FF6-44AA-AE84-5A60C41CDF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D93F115-1CE3-457B-8B07-E26B4549DE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7273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9E9AC6-6385-42CF-8F6B-731BE6F8B1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BDC28EF-455B-491C-96A1-02A15D3F56B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2952B63-CABB-49F6-AD67-419389C1BF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C3D018F-AE57-4E83-94BE-D6DCCC09EC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2024-11-13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67FB0B7-0BBB-42B4-B76F-A052597289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33F6AF5-FF2E-4B85-8CD9-DE058ABD7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80161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4EDE480-DF2E-47FE-871B-F286C142D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752EBF4-C8B0-48AA-8898-27983C73BA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A86B7A4-EF6B-4CFD-9E51-0F3CDEE7CE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BE2A34-CEDE-40CD-B7B3-9608A3D82CA8}" type="datetimeFigureOut">
              <a:rPr lang="ko-KR" altLang="en-US" smtClean="0"/>
              <a:t>2024-11-13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61EC4C1-46A5-44A1-96CB-FB3A75D643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A0D7AF-6D71-47A8-997F-2403AFB7E6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15683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2.png"/><Relationship Id="rId7" Type="http://schemas.openxmlformats.org/officeDocument/2006/relationships/image" Target="../media/image2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23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4.png"/><Relationship Id="rId7" Type="http://schemas.openxmlformats.org/officeDocument/2006/relationships/image" Target="../media/image2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microsoft.com/office/2007/relationships/hdphoto" Target="../media/hdphoto1.wdp"/><Relationship Id="rId5" Type="http://schemas.openxmlformats.org/officeDocument/2006/relationships/image" Target="../media/image25.png"/><Relationship Id="rId10" Type="http://schemas.openxmlformats.org/officeDocument/2006/relationships/image" Target="../media/image29.png"/><Relationship Id="rId4" Type="http://schemas.openxmlformats.org/officeDocument/2006/relationships/image" Target="../media/image22.png"/><Relationship Id="rId9" Type="http://schemas.openxmlformats.org/officeDocument/2006/relationships/image" Target="../media/image28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microsoft.com/office/2007/relationships/hdphoto" Target="../media/hdphoto2.wdp"/><Relationship Id="rId3" Type="http://schemas.openxmlformats.org/officeDocument/2006/relationships/image" Target="../media/image4.png"/><Relationship Id="rId7" Type="http://schemas.openxmlformats.org/officeDocument/2006/relationships/image" Target="../media/image26.png"/><Relationship Id="rId12" Type="http://schemas.openxmlformats.org/officeDocument/2006/relationships/image" Target="../media/image33.png"/><Relationship Id="rId2" Type="http://schemas.openxmlformats.org/officeDocument/2006/relationships/image" Target="../media/image27.png"/><Relationship Id="rId16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32.png"/><Relationship Id="rId5" Type="http://schemas.openxmlformats.org/officeDocument/2006/relationships/image" Target="../media/image25.png"/><Relationship Id="rId15" Type="http://schemas.openxmlformats.org/officeDocument/2006/relationships/image" Target="../media/image35.png"/><Relationship Id="rId10" Type="http://schemas.openxmlformats.org/officeDocument/2006/relationships/image" Target="../media/image31.png"/><Relationship Id="rId4" Type="http://schemas.openxmlformats.org/officeDocument/2006/relationships/image" Target="../media/image22.png"/><Relationship Id="rId9" Type="http://schemas.openxmlformats.org/officeDocument/2006/relationships/image" Target="../media/image30.png"/><Relationship Id="rId14" Type="http://schemas.openxmlformats.org/officeDocument/2006/relationships/image" Target="../media/image3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0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2.png"/><Relationship Id="rId4" Type="http://schemas.openxmlformats.org/officeDocument/2006/relationships/image" Target="../media/image3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4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51.png"/><Relationship Id="rId7" Type="http://schemas.openxmlformats.org/officeDocument/2006/relationships/image" Target="../media/image54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Relationship Id="rId9" Type="http://schemas.microsoft.com/office/2007/relationships/hdphoto" Target="../media/hdphoto3.wdp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67.png"/><Relationship Id="rId7" Type="http://schemas.openxmlformats.org/officeDocument/2006/relationships/image" Target="../media/image65.png"/><Relationship Id="rId12" Type="http://schemas.openxmlformats.org/officeDocument/2006/relationships/image" Target="../media/image62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11" Type="http://schemas.openxmlformats.org/officeDocument/2006/relationships/image" Target="../media/image73.png"/><Relationship Id="rId5" Type="http://schemas.openxmlformats.org/officeDocument/2006/relationships/image" Target="../media/image69.png"/><Relationship Id="rId10" Type="http://schemas.openxmlformats.org/officeDocument/2006/relationships/image" Target="../media/image72.png"/><Relationship Id="rId4" Type="http://schemas.openxmlformats.org/officeDocument/2006/relationships/image" Target="../media/image68.png"/><Relationship Id="rId9" Type="http://schemas.openxmlformats.org/officeDocument/2006/relationships/image" Target="../media/image71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67.png"/><Relationship Id="rId7" Type="http://schemas.openxmlformats.org/officeDocument/2006/relationships/image" Target="../media/image65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11" Type="http://schemas.openxmlformats.org/officeDocument/2006/relationships/image" Target="../media/image72.png"/><Relationship Id="rId5" Type="http://schemas.openxmlformats.org/officeDocument/2006/relationships/image" Target="../media/image69.png"/><Relationship Id="rId10" Type="http://schemas.openxmlformats.org/officeDocument/2006/relationships/image" Target="../media/image71.png"/><Relationship Id="rId4" Type="http://schemas.openxmlformats.org/officeDocument/2006/relationships/image" Target="../media/image68.png"/><Relationship Id="rId9" Type="http://schemas.openxmlformats.org/officeDocument/2006/relationships/image" Target="../media/image70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13" Type="http://schemas.openxmlformats.org/officeDocument/2006/relationships/image" Target="../media/image85.png"/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12" Type="http://schemas.openxmlformats.org/officeDocument/2006/relationships/image" Target="../media/image84.png"/><Relationship Id="rId2" Type="http://schemas.openxmlformats.org/officeDocument/2006/relationships/image" Target="../media/image74.png"/><Relationship Id="rId16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11" Type="http://schemas.openxmlformats.org/officeDocument/2006/relationships/image" Target="../media/image83.png"/><Relationship Id="rId5" Type="http://schemas.openxmlformats.org/officeDocument/2006/relationships/image" Target="../media/image77.png"/><Relationship Id="rId15" Type="http://schemas.openxmlformats.org/officeDocument/2006/relationships/image" Target="../media/image86.png"/><Relationship Id="rId10" Type="http://schemas.openxmlformats.org/officeDocument/2006/relationships/image" Target="../media/image82.png"/><Relationship Id="rId4" Type="http://schemas.openxmlformats.org/officeDocument/2006/relationships/image" Target="../media/image76.png"/><Relationship Id="rId9" Type="http://schemas.openxmlformats.org/officeDocument/2006/relationships/image" Target="../media/image81.png"/><Relationship Id="rId14" Type="http://schemas.openxmlformats.org/officeDocument/2006/relationships/image" Target="../media/image62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평행 사변형 8">
            <a:extLst>
              <a:ext uri="{FF2B5EF4-FFF2-40B4-BE49-F238E27FC236}">
                <a16:creationId xmlns:a16="http://schemas.microsoft.com/office/drawing/2014/main" id="{7B7331C5-D707-4D75-BAF5-164A1B2F901B}"/>
              </a:ext>
            </a:extLst>
          </p:cNvPr>
          <p:cNvSpPr/>
          <p:nvPr/>
        </p:nvSpPr>
        <p:spPr>
          <a:xfrm>
            <a:off x="3454399" y="-5146"/>
            <a:ext cx="8737601" cy="6858000"/>
          </a:xfrm>
          <a:prstGeom prst="parallelogram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softEdge rad="635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Picture 2" descr="로스트아크 - 나무위키">
            <a:extLst>
              <a:ext uri="{FF2B5EF4-FFF2-40B4-BE49-F238E27FC236}">
                <a16:creationId xmlns:a16="http://schemas.microsoft.com/office/drawing/2014/main" id="{5A2B20D2-72EA-4D2F-BD2A-424E0C3C13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631" y="2013565"/>
            <a:ext cx="3146183" cy="786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ACAF278-7E48-4E33-8EF1-33A2B6F37BCC}"/>
              </a:ext>
            </a:extLst>
          </p:cNvPr>
          <p:cNvSpPr txBox="1"/>
          <p:nvPr/>
        </p:nvSpPr>
        <p:spPr>
          <a:xfrm>
            <a:off x="0" y="2955539"/>
            <a:ext cx="449944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>
                <a:gradFill>
                  <a:gsLst>
                    <a:gs pos="30000">
                      <a:srgbClr val="FAEBD3"/>
                    </a:gs>
                    <a:gs pos="55000">
                      <a:srgbClr val="CA7349"/>
                    </a:gs>
                    <a:gs pos="81000">
                      <a:srgbClr val="F3AF6D"/>
                    </a:gs>
                    <a:gs pos="100000">
                      <a:srgbClr val="F8EBDE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신규 </a:t>
            </a:r>
            <a:r>
              <a:rPr lang="en-US" altLang="ko-KR" sz="4000" b="1" dirty="0">
                <a:gradFill>
                  <a:gsLst>
                    <a:gs pos="30000">
                      <a:srgbClr val="FAEBD3"/>
                    </a:gs>
                    <a:gs pos="55000">
                      <a:srgbClr val="CA7349"/>
                    </a:gs>
                    <a:gs pos="81000">
                      <a:srgbClr val="F3AF6D"/>
                    </a:gs>
                    <a:gs pos="100000">
                      <a:srgbClr val="F8EBDE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PVP </a:t>
            </a:r>
            <a:r>
              <a:rPr lang="ko-KR" altLang="en-US" sz="4000" b="1" dirty="0">
                <a:gradFill>
                  <a:gsLst>
                    <a:gs pos="30000">
                      <a:srgbClr val="FAEBD3"/>
                    </a:gs>
                    <a:gs pos="55000">
                      <a:srgbClr val="CA7349"/>
                    </a:gs>
                    <a:gs pos="81000">
                      <a:srgbClr val="F3AF6D"/>
                    </a:gs>
                    <a:gs pos="100000">
                      <a:srgbClr val="F8EBDE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콘텐츠 기획서</a:t>
            </a:r>
            <a:br>
              <a:rPr lang="en-US" altLang="ko-KR" sz="4000" b="1" dirty="0">
                <a:gradFill>
                  <a:gsLst>
                    <a:gs pos="30000">
                      <a:srgbClr val="FAEBD3"/>
                    </a:gs>
                    <a:gs pos="55000">
                      <a:srgbClr val="CA7349"/>
                    </a:gs>
                    <a:gs pos="81000">
                      <a:srgbClr val="F3AF6D"/>
                    </a:gs>
                    <a:gs pos="100000">
                      <a:srgbClr val="F8EBDE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</a:br>
            <a:r>
              <a:rPr lang="en-US" altLang="ko-KR" sz="4000" b="1" dirty="0">
                <a:gradFill>
                  <a:gsLst>
                    <a:gs pos="30000">
                      <a:srgbClr val="FAEBD3"/>
                    </a:gs>
                    <a:gs pos="55000">
                      <a:srgbClr val="CA7349"/>
                    </a:gs>
                    <a:gs pos="81000">
                      <a:srgbClr val="F3AF6D"/>
                    </a:gs>
                    <a:gs pos="100000">
                      <a:srgbClr val="F8EBDE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‘</a:t>
            </a:r>
            <a:r>
              <a:rPr lang="ko-KR" altLang="en-US" sz="4000" b="1" dirty="0" err="1">
                <a:gradFill>
                  <a:gsLst>
                    <a:gs pos="30000">
                      <a:srgbClr val="FAEBD3"/>
                    </a:gs>
                    <a:gs pos="55000">
                      <a:srgbClr val="CA7349"/>
                    </a:gs>
                    <a:gs pos="81000">
                      <a:srgbClr val="F3AF6D"/>
                    </a:gs>
                    <a:gs pos="100000">
                      <a:srgbClr val="F8EBDE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비브린</a:t>
            </a:r>
            <a:r>
              <a:rPr lang="ko-KR" altLang="en-US" sz="4000" b="1" dirty="0">
                <a:gradFill>
                  <a:gsLst>
                    <a:gs pos="30000">
                      <a:srgbClr val="FAEBD3"/>
                    </a:gs>
                    <a:gs pos="55000">
                      <a:srgbClr val="CA7349"/>
                    </a:gs>
                    <a:gs pos="81000">
                      <a:srgbClr val="F3AF6D"/>
                    </a:gs>
                    <a:gs pos="100000">
                      <a:srgbClr val="F8EBDE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 큐브</a:t>
            </a:r>
            <a:r>
              <a:rPr lang="en-US" altLang="ko-KR" sz="4000" b="1" dirty="0">
                <a:gradFill>
                  <a:gsLst>
                    <a:gs pos="30000">
                      <a:srgbClr val="FAEBD3"/>
                    </a:gs>
                    <a:gs pos="55000">
                      <a:srgbClr val="CA7349"/>
                    </a:gs>
                    <a:gs pos="81000">
                      <a:srgbClr val="F3AF6D"/>
                    </a:gs>
                    <a:gs pos="100000">
                      <a:srgbClr val="F8EBDE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’</a:t>
            </a:r>
            <a:endParaRPr lang="ko-KR" altLang="en-US" sz="4000" b="1" dirty="0">
              <a:gradFill>
                <a:gsLst>
                  <a:gs pos="30000">
                    <a:srgbClr val="FAEBD3"/>
                  </a:gs>
                  <a:gs pos="55000">
                    <a:srgbClr val="CA7349"/>
                  </a:gs>
                  <a:gs pos="81000">
                    <a:srgbClr val="F3AF6D"/>
                  </a:gs>
                  <a:gs pos="100000">
                    <a:srgbClr val="F8EBDE"/>
                  </a:gs>
                </a:gsLst>
                <a:lin ang="5400000" scaled="1"/>
              </a:gradFill>
              <a:latin typeface="빛의 계승자 Bold" panose="020B0600000101010101" pitchFamily="50" charset="-127"/>
              <a:ea typeface="빛의 계승자 Bold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5AC979-5446-4C5A-89C2-E683ECD8B537}"/>
              </a:ext>
            </a:extLst>
          </p:cNvPr>
          <p:cNvSpPr txBox="1"/>
          <p:nvPr/>
        </p:nvSpPr>
        <p:spPr>
          <a:xfrm>
            <a:off x="8197861" y="6483522"/>
            <a:ext cx="3994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김신행</a:t>
            </a:r>
          </a:p>
        </p:txBody>
      </p:sp>
    </p:spTree>
    <p:extLst>
      <p:ext uri="{BB962C8B-B14F-4D97-AF65-F5344CB8AC3E}">
        <p14:creationId xmlns:p14="http://schemas.microsoft.com/office/powerpoint/2010/main" val="37800654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8DD0A08C-7356-457A-B19A-1BCD457ABE13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B6121-E034-43D4-9695-682E60673F3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02.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소개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8C4C92E-8274-4B8A-890A-9D4C8541B32B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큐브에서 등장하는 콘텐츠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B5BDBB8B-5113-4624-8CC6-75D335B627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8759" y="1497701"/>
            <a:ext cx="7434482" cy="366813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4AE58C9-4F53-4B55-A553-6A044824A070}"/>
              </a:ext>
            </a:extLst>
          </p:cNvPr>
          <p:cNvSpPr txBox="1"/>
          <p:nvPr/>
        </p:nvSpPr>
        <p:spPr>
          <a:xfrm>
            <a:off x="266700" y="5360299"/>
            <a:ext cx="10348888" cy="102412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거의 모든 기존 콘텐츠가 등장합니다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레이드 콘텐츠는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개의 관문만 플레이합니다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등장하는 콘텐츠와 관문은 랜덤입니다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909835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269CADC-051D-47F1-9A8B-CD169786E980}"/>
              </a:ext>
            </a:extLst>
          </p:cNvPr>
          <p:cNvSpPr txBox="1"/>
          <p:nvPr/>
        </p:nvSpPr>
        <p:spPr>
          <a:xfrm>
            <a:off x="4098930" y="342900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8CD20D-5033-4FB3-B57A-9E39DC9E6FE6}"/>
              </a:ext>
            </a:extLst>
          </p:cNvPr>
          <p:cNvSpPr txBox="1"/>
          <p:nvPr/>
        </p:nvSpPr>
        <p:spPr>
          <a:xfrm>
            <a:off x="5200650" y="2721114"/>
            <a:ext cx="1790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03</a:t>
            </a:r>
            <a:endParaRPr lang="ko-KR" altLang="en-US" sz="4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0CEB87F-401C-43C1-B14B-7EC79ECD8E79}"/>
              </a:ext>
            </a:extLst>
          </p:cNvPr>
          <p:cNvCxnSpPr>
            <a:cxnSpLocks/>
          </p:cNvCxnSpPr>
          <p:nvPr/>
        </p:nvCxnSpPr>
        <p:spPr>
          <a:xfrm flipH="1">
            <a:off x="1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86E27231-1462-491E-92BC-FD04DDDB617F}"/>
              </a:ext>
            </a:extLst>
          </p:cNvPr>
          <p:cNvCxnSpPr>
            <a:cxnSpLocks/>
          </p:cNvCxnSpPr>
          <p:nvPr/>
        </p:nvCxnSpPr>
        <p:spPr>
          <a:xfrm flipH="1">
            <a:off x="7515226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C808FF80-47B4-45D6-91C1-9E01F1F172F1}"/>
              </a:ext>
            </a:extLst>
          </p:cNvPr>
          <p:cNvSpPr/>
          <p:nvPr/>
        </p:nvSpPr>
        <p:spPr>
          <a:xfrm>
            <a:off x="934747" y="2844226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다이아몬드 20">
            <a:extLst>
              <a:ext uri="{FF2B5EF4-FFF2-40B4-BE49-F238E27FC236}">
                <a16:creationId xmlns:a16="http://schemas.microsoft.com/office/drawing/2014/main" id="{AD6E3DD2-1D8D-462B-9DD9-A5F1A747E567}"/>
              </a:ext>
            </a:extLst>
          </p:cNvPr>
          <p:cNvSpPr/>
          <p:nvPr/>
        </p:nvSpPr>
        <p:spPr>
          <a:xfrm>
            <a:off x="3588413" y="2844226"/>
            <a:ext cx="360000" cy="360000"/>
          </a:xfrm>
          <a:prstGeom prst="diamond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40AE609-DE3F-46F5-8DA5-8C4806391E49}"/>
              </a:ext>
            </a:extLst>
          </p:cNvPr>
          <p:cNvSpPr txBox="1"/>
          <p:nvPr/>
        </p:nvSpPr>
        <p:spPr>
          <a:xfrm>
            <a:off x="568323" y="2477812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4" name="다이아몬드 23">
            <a:extLst>
              <a:ext uri="{FF2B5EF4-FFF2-40B4-BE49-F238E27FC236}">
                <a16:creationId xmlns:a16="http://schemas.microsoft.com/office/drawing/2014/main" id="{BACF00B7-E91F-4EB5-A94E-D73DAC24D2FF}"/>
              </a:ext>
            </a:extLst>
          </p:cNvPr>
          <p:cNvSpPr/>
          <p:nvPr/>
        </p:nvSpPr>
        <p:spPr>
          <a:xfrm>
            <a:off x="8243589" y="2844226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다이아몬드 24">
            <a:extLst>
              <a:ext uri="{FF2B5EF4-FFF2-40B4-BE49-F238E27FC236}">
                <a16:creationId xmlns:a16="http://schemas.microsoft.com/office/drawing/2014/main" id="{CC698CE8-D5CB-4659-8D34-69B8D521F446}"/>
              </a:ext>
            </a:extLst>
          </p:cNvPr>
          <p:cNvSpPr/>
          <p:nvPr/>
        </p:nvSpPr>
        <p:spPr>
          <a:xfrm>
            <a:off x="9570422" y="2844226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A3422324-EC97-416A-8629-48904325DF2B}"/>
              </a:ext>
            </a:extLst>
          </p:cNvPr>
          <p:cNvSpPr/>
          <p:nvPr/>
        </p:nvSpPr>
        <p:spPr>
          <a:xfrm>
            <a:off x="10897253" y="2844226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8AA7F75F-84E5-40C0-BAE5-2B218619BE49}"/>
              </a:ext>
            </a:extLst>
          </p:cNvPr>
          <p:cNvSpPr/>
          <p:nvPr/>
        </p:nvSpPr>
        <p:spPr>
          <a:xfrm>
            <a:off x="2261580" y="2844226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F23A5E8-2F5B-445E-B821-7B8CC7177B7A}"/>
              </a:ext>
            </a:extLst>
          </p:cNvPr>
          <p:cNvSpPr txBox="1"/>
          <p:nvPr/>
        </p:nvSpPr>
        <p:spPr>
          <a:xfrm>
            <a:off x="1895156" y="2477812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소개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CD89D2A-2D42-4CB5-80D4-27968C9D0CF6}"/>
              </a:ext>
            </a:extLst>
          </p:cNvPr>
          <p:cNvSpPr txBox="1"/>
          <p:nvPr/>
        </p:nvSpPr>
        <p:spPr>
          <a:xfrm>
            <a:off x="3221989" y="247781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81806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B6121-E034-43D4-9695-682E60673F3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CB2D353B-5531-41D8-864A-C853CCDC8E04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C4C92E-8274-4B8A-890A-9D4C8541B32B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개방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4CA2F62-11D0-44AC-986A-A97932B31E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" y="1465804"/>
            <a:ext cx="4357603" cy="2448972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7AF8022-85CE-4AA3-9173-B54D6FB16507}"/>
              </a:ext>
            </a:extLst>
          </p:cNvPr>
          <p:cNvSpPr txBox="1"/>
          <p:nvPr/>
        </p:nvSpPr>
        <p:spPr>
          <a:xfrm>
            <a:off x="5067300" y="1465803"/>
            <a:ext cx="6152301" cy="7009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큐브에 입장하기 위해서는 콘텐츠 개방 퀘스트를 진행해야 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퀘스트는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왜곡된 차원의 섬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에서 진행됩니다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D8F1A85-43CE-49AE-8606-63DFE8748A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699" y="4129961"/>
            <a:ext cx="4357604" cy="2491250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F452796-4700-4FF0-B041-E843BD9B06ED}"/>
              </a:ext>
            </a:extLst>
          </p:cNvPr>
          <p:cNvSpPr txBox="1"/>
          <p:nvPr/>
        </p:nvSpPr>
        <p:spPr>
          <a:xfrm>
            <a:off x="5067300" y="4129961"/>
            <a:ext cx="6858000" cy="7009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개방 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통하여 입장 할 수 있게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DA75CA8-3EF7-632B-9900-5E03F81654AC}"/>
              </a:ext>
            </a:extLst>
          </p:cNvPr>
          <p:cNvSpPr/>
          <p:nvPr/>
        </p:nvSpPr>
        <p:spPr>
          <a:xfrm>
            <a:off x="266700" y="1465803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9C9E8F-2D6B-4230-0817-36D6F4AF5CAE}"/>
              </a:ext>
            </a:extLst>
          </p:cNvPr>
          <p:cNvSpPr txBox="1"/>
          <p:nvPr/>
        </p:nvSpPr>
        <p:spPr>
          <a:xfrm>
            <a:off x="266700" y="1469465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왜곡된 차원의 섬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13CC5BA-D055-4121-BFA9-9960C26120E5}"/>
              </a:ext>
            </a:extLst>
          </p:cNvPr>
          <p:cNvSpPr/>
          <p:nvPr/>
        </p:nvSpPr>
        <p:spPr>
          <a:xfrm>
            <a:off x="266700" y="4126299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5AADB5F-4A14-A7D0-8AEA-3D283CBA2205}"/>
              </a:ext>
            </a:extLst>
          </p:cNvPr>
          <p:cNvSpPr txBox="1"/>
          <p:nvPr/>
        </p:nvSpPr>
        <p:spPr>
          <a:xfrm>
            <a:off x="266700" y="4129961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</p:spTree>
    <p:extLst>
      <p:ext uri="{BB962C8B-B14F-4D97-AF65-F5344CB8AC3E}">
        <p14:creationId xmlns:p14="http://schemas.microsoft.com/office/powerpoint/2010/main" val="36107807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4846973-6C80-48D7-88BD-FEF435CC5D8A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B6121-E034-43D4-9695-682E60673F3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FDCF440-D8E4-4011-98F2-939F9C2E08A9}"/>
              </a:ext>
            </a:extLst>
          </p:cNvPr>
          <p:cNvSpPr txBox="1"/>
          <p:nvPr/>
        </p:nvSpPr>
        <p:spPr>
          <a:xfrm>
            <a:off x="266700" y="825234"/>
            <a:ext cx="614403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개방 플로우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547DB889-2B76-4AEA-BF0B-7E141C87D1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700" y="1465803"/>
            <a:ext cx="4067175" cy="805913"/>
          </a:xfrm>
          <a:prstGeom prst="rect">
            <a:avLst/>
          </a:prstGeom>
          <a:ln>
            <a:solidFill>
              <a:srgbClr val="FAEBD3"/>
            </a:solidFill>
          </a:ln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67C42C08-E502-4D56-837D-BCD713C6914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705" t="2758" r="4163" b="2528"/>
          <a:stretch/>
        </p:blipFill>
        <p:spPr>
          <a:xfrm>
            <a:off x="266700" y="2512175"/>
            <a:ext cx="4067175" cy="2814103"/>
          </a:xfrm>
          <a:prstGeom prst="rect">
            <a:avLst/>
          </a:prstGeom>
          <a:ln>
            <a:solidFill>
              <a:srgbClr val="FAEBD3"/>
            </a:solidFill>
          </a:ln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AD5A7A0F-1F03-4BBA-9196-14CE522E01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6699" y="5566737"/>
            <a:ext cx="4067175" cy="791782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23" name="화살표: 아래쪽 22">
            <a:extLst>
              <a:ext uri="{FF2B5EF4-FFF2-40B4-BE49-F238E27FC236}">
                <a16:creationId xmlns:a16="http://schemas.microsoft.com/office/drawing/2014/main" id="{AB69D73D-19B1-494E-8754-34EDB98F7D1D}"/>
              </a:ext>
            </a:extLst>
          </p:cNvPr>
          <p:cNvSpPr/>
          <p:nvPr/>
        </p:nvSpPr>
        <p:spPr>
          <a:xfrm>
            <a:off x="4519613" y="1465803"/>
            <a:ext cx="247650" cy="4899781"/>
          </a:xfrm>
          <a:prstGeom prst="downArrow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30FEA05-3EFB-443E-AAB9-3875E6833E3E}"/>
              </a:ext>
            </a:extLst>
          </p:cNvPr>
          <p:cNvSpPr txBox="1"/>
          <p:nvPr/>
        </p:nvSpPr>
        <p:spPr>
          <a:xfrm>
            <a:off x="4953000" y="1463748"/>
            <a:ext cx="6972299" cy="7009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‘[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가이드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미완료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클릭 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‘[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가이드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퀘스트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선택된 상태로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퀘스트 저널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열립니다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3A6869C-0EBB-4B55-898E-2C1928F47EB7}"/>
              </a:ext>
            </a:extLst>
          </p:cNvPr>
          <p:cNvSpPr txBox="1"/>
          <p:nvPr/>
        </p:nvSpPr>
        <p:spPr>
          <a:xfrm>
            <a:off x="4953001" y="3145430"/>
            <a:ext cx="6972299" cy="16296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퀘스트 저널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수락 버튼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을 통해 퀘스트를 받을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왜곡된 차원의 섬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차원여행자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메피토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NPC’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통해 진행됩니다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간단한 대화를 통해 클리어하는 가이드 퀘스트 형식입니다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‘[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가이드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 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퀘스트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 자세한 내용은 해당 기획서에서 다루지 않습니다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B7171CC-5E65-4CD9-B609-D475DAFBFC71}"/>
              </a:ext>
            </a:extLst>
          </p:cNvPr>
          <p:cNvSpPr txBox="1"/>
          <p:nvPr/>
        </p:nvSpPr>
        <p:spPr>
          <a:xfrm>
            <a:off x="4953000" y="5566737"/>
            <a:ext cx="6972299" cy="7009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‘[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가이드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퀘스트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완료 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활성화 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D63ADD31-C32B-46CB-981B-B90887FB17B6}"/>
              </a:ext>
            </a:extLst>
          </p:cNvPr>
          <p:cNvCxnSpPr>
            <a:cxnSpLocks/>
          </p:cNvCxnSpPr>
          <p:nvPr/>
        </p:nvCxnSpPr>
        <p:spPr>
          <a:xfrm>
            <a:off x="4619625" y="2271716"/>
            <a:ext cx="6144039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FFE9FDA6-BEDF-420E-9C7B-DE715C0A6D3E}"/>
              </a:ext>
            </a:extLst>
          </p:cNvPr>
          <p:cNvCxnSpPr>
            <a:cxnSpLocks/>
          </p:cNvCxnSpPr>
          <p:nvPr/>
        </p:nvCxnSpPr>
        <p:spPr>
          <a:xfrm>
            <a:off x="4619625" y="5325656"/>
            <a:ext cx="6144039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D533CDD5-486E-47CA-8B92-109AFD97129C}"/>
              </a:ext>
            </a:extLst>
          </p:cNvPr>
          <p:cNvSpPr txBox="1"/>
          <p:nvPr/>
        </p:nvSpPr>
        <p:spPr>
          <a:xfrm>
            <a:off x="8993985" y="1407756"/>
            <a:ext cx="1738310" cy="21544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800" i="1" u="sng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Quest ID : 114452</a:t>
            </a: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95E4D2CB-A970-4440-BA3A-D7F5CA48781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9172"/>
          <a:stretch/>
        </p:blipFill>
        <p:spPr>
          <a:xfrm>
            <a:off x="6095999" y="1371483"/>
            <a:ext cx="1251800" cy="200187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152530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4846973-6C80-48D7-88BD-FEF435CC5D8A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B6121-E034-43D4-9695-682E60673F3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FDCF440-D8E4-4011-98F2-939F9C2E08A9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29E1651-9A4B-4D68-AEBE-D66A3870FBC0}"/>
              </a:ext>
            </a:extLst>
          </p:cNvPr>
          <p:cNvSpPr txBox="1"/>
          <p:nvPr/>
        </p:nvSpPr>
        <p:spPr>
          <a:xfrm>
            <a:off x="5067300" y="1465803"/>
            <a:ext cx="6858000" cy="16704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에서 조율의 서를 설정 후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매칭을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통해 입장이 가능합니다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입장이 불가능한 경우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하기 버튼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은 비활성화 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서를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이상 설정하지 않은 경우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패널티를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받고 있는 경우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하기 버튼 활성화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/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비활성화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매커니즘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0340794-7055-8215-F0F0-168D7428C6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993" y="3376719"/>
            <a:ext cx="3565174" cy="3068081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A7E243C8-3CA1-1DFF-E5DF-A5C6B4F15B5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3770" t="89443" r="10729" b="1924"/>
          <a:stretch/>
        </p:blipFill>
        <p:spPr>
          <a:xfrm>
            <a:off x="357468" y="4742976"/>
            <a:ext cx="1982365" cy="400110"/>
          </a:xfrm>
          <a:prstGeom prst="rect">
            <a:avLst/>
          </a:prstGeom>
          <a:ln>
            <a:noFill/>
          </a:ln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FEECFD74-B3E4-86A3-AD6A-728F3A782EF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grayscl/>
          </a:blip>
          <a:srcRect l="63770" t="89443" r="10729" b="1924"/>
          <a:stretch/>
        </p:blipFill>
        <p:spPr>
          <a:xfrm>
            <a:off x="2817197" y="4742976"/>
            <a:ext cx="1982365" cy="400110"/>
          </a:xfrm>
          <a:prstGeom prst="rect">
            <a:avLst/>
          </a:prstGeom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87FF306-8486-7EBF-41B1-8E0DDEEF9181}"/>
              </a:ext>
            </a:extLst>
          </p:cNvPr>
          <p:cNvSpPr txBox="1"/>
          <p:nvPr/>
        </p:nvSpPr>
        <p:spPr>
          <a:xfrm>
            <a:off x="266699" y="4304457"/>
            <a:ext cx="4800600" cy="3777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하기 버튼 활성화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/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비활성화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변화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화살표: 아래쪽 4">
            <a:extLst>
              <a:ext uri="{FF2B5EF4-FFF2-40B4-BE49-F238E27FC236}">
                <a16:creationId xmlns:a16="http://schemas.microsoft.com/office/drawing/2014/main" id="{C88FB263-82E3-0CD4-CA47-EFDA400DC23E}"/>
              </a:ext>
            </a:extLst>
          </p:cNvPr>
          <p:cNvSpPr/>
          <p:nvPr/>
        </p:nvSpPr>
        <p:spPr>
          <a:xfrm rot="16200000">
            <a:off x="2454690" y="4794888"/>
            <a:ext cx="247650" cy="296286"/>
          </a:xfrm>
          <a:prstGeom prst="downArrow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7D9C83-1D09-3C86-0015-70C07F57CB12}"/>
              </a:ext>
            </a:extLst>
          </p:cNvPr>
          <p:cNvSpPr txBox="1"/>
          <p:nvPr/>
        </p:nvSpPr>
        <p:spPr>
          <a:xfrm>
            <a:off x="837850" y="5143086"/>
            <a:ext cx="1021600" cy="3370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활성화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4809C9-1BCB-21A6-4BC0-578EC6F9F78F}"/>
              </a:ext>
            </a:extLst>
          </p:cNvPr>
          <p:cNvSpPr txBox="1"/>
          <p:nvPr/>
        </p:nvSpPr>
        <p:spPr>
          <a:xfrm>
            <a:off x="3297579" y="5143086"/>
            <a:ext cx="1021600" cy="3370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비활성화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46F1D02-5922-13D2-534E-9BD13B0C22C0}"/>
              </a:ext>
            </a:extLst>
          </p:cNvPr>
          <p:cNvSpPr/>
          <p:nvPr/>
        </p:nvSpPr>
        <p:spPr>
          <a:xfrm>
            <a:off x="266698" y="1386600"/>
            <a:ext cx="4399281" cy="2598197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63466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4846973-6C80-48D7-88BD-FEF435CC5D8A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B6121-E034-43D4-9695-682E60673F3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FDCF440-D8E4-4011-98F2-939F9C2E08A9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A3500437-B9B6-4E79-B91D-C2E9A3C75E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1545566"/>
              </p:ext>
            </p:extLst>
          </p:nvPr>
        </p:nvGraphicFramePr>
        <p:xfrm>
          <a:off x="6394449" y="1388344"/>
          <a:ext cx="5530851" cy="16459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63575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904875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3962401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6815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0296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65420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4297666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F7FA384D-51CC-CC1B-5785-72A77BFB265B}"/>
              </a:ext>
            </a:extLst>
          </p:cNvPr>
          <p:cNvSpPr txBox="1"/>
          <p:nvPr/>
        </p:nvSpPr>
        <p:spPr>
          <a:xfrm>
            <a:off x="6515100" y="3648042"/>
            <a:ext cx="5219700" cy="3777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서로 적용된다고 명시하기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8FF77FF-E9E5-7DF3-1395-97F5E44464CC}"/>
              </a:ext>
            </a:extLst>
          </p:cNvPr>
          <p:cNvSpPr/>
          <p:nvPr/>
        </p:nvSpPr>
        <p:spPr>
          <a:xfrm>
            <a:off x="266698" y="1388344"/>
            <a:ext cx="5889069" cy="3623549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래픽 16" descr="경고 단색으로 채워진">
            <a:extLst>
              <a:ext uri="{FF2B5EF4-FFF2-40B4-BE49-F238E27FC236}">
                <a16:creationId xmlns:a16="http://schemas.microsoft.com/office/drawing/2014/main" id="{A8E0C339-127B-DD2A-188A-8A9EC7AD005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22345" y="1199209"/>
            <a:ext cx="4067175" cy="406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8029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4846973-6C80-48D7-88BD-FEF435CC5D8A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B6121-E034-43D4-9695-682E60673F3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FDCF440-D8E4-4011-98F2-939F9C2E08A9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29E1651-9A4B-4D68-AEBE-D66A3870FBC0}"/>
              </a:ext>
            </a:extLst>
          </p:cNvPr>
          <p:cNvSpPr txBox="1"/>
          <p:nvPr/>
        </p:nvSpPr>
        <p:spPr>
          <a:xfrm>
            <a:off x="4986020" y="2725643"/>
            <a:ext cx="6858000" cy="16704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전용 조율의 서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아크패시브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on/off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가능하며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초각성기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초각성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스킬 사용 가능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보석은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레벨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티어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겁화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작열로 통일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아크패시브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off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시 각인은 최대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사용 가능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2" name="그래픽 1" descr="경고 단색으로 채워진">
            <a:extLst>
              <a:ext uri="{FF2B5EF4-FFF2-40B4-BE49-F238E27FC236}">
                <a16:creationId xmlns:a16="http://schemas.microsoft.com/office/drawing/2014/main" id="{4E50B6C1-460B-6BB7-47A5-94105A5C59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30985" y="1843599"/>
            <a:ext cx="4067175" cy="406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4535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4846973-6C80-48D7-88BD-FEF435CC5D8A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B6121-E034-43D4-9695-682E60673F3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AA66FEF-5F83-4ED1-A95A-849DD11BC8CF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규칙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5E66DE-CAB6-BF7F-6B5F-D0C4D903F860}"/>
              </a:ext>
            </a:extLst>
          </p:cNvPr>
          <p:cNvSpPr txBox="1"/>
          <p:nvPr/>
        </p:nvSpPr>
        <p:spPr>
          <a:xfrm>
            <a:off x="266699" y="1465803"/>
            <a:ext cx="10116821" cy="3609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파티와 번호는 매칭 후 랜덤으로 매칭됩니다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eg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상황 예시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01)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 포지션으로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 포지션 자리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0/6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상태의 대기열에 입장 →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번 딜러로 배정</a:t>
            </a:r>
            <a:b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  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상황 예시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02)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 포지션으로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 포지션 자리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4/6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상태의 대기열에 입장 →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번 딜러로 배정</a:t>
            </a:r>
            <a:b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   </a:t>
            </a:r>
            <a:r>
              <a:rPr lang="en-US" altLang="ko-KR" sz="7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상황 예시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03)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 포지션으로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 포지션 자리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상태의 대기열에 입장 →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번 포지션으로 배정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파티와 번호 배정 규칙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파티부터 배정되며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파티에 자리가 없는 경우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파티로 배정됩니다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1~3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번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 포지션으로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순서대로 번호가 배정됩니다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번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 포지션으로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고정입니다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파티에 배정된 후 상위 번호에 빈자리가 생기는 경우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</a:p>
        </p:txBody>
      </p:sp>
      <p:pic>
        <p:nvPicPr>
          <p:cNvPr id="3" name="그래픽 2" descr="경고 단색으로 채워진">
            <a:extLst>
              <a:ext uri="{FF2B5EF4-FFF2-40B4-BE49-F238E27FC236}">
                <a16:creationId xmlns:a16="http://schemas.microsoft.com/office/drawing/2014/main" id="{1C4B4696-B58D-281F-7DA4-C4ED5F5702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30985" y="1843599"/>
            <a:ext cx="4067175" cy="406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8243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4846973-6C80-48D7-88BD-FEF435CC5D8A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B6121-E034-43D4-9695-682E60673F3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AA66FEF-5F83-4ED1-A95A-849DD11BC8CF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규칙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6AD9C47-0C04-C2D3-1A25-F5CF8E950503}"/>
              </a:ext>
            </a:extLst>
          </p:cNvPr>
          <p:cNvSpPr txBox="1"/>
          <p:nvPr/>
        </p:nvSpPr>
        <p:spPr>
          <a:xfrm>
            <a:off x="266699" y="1465803"/>
            <a:ext cx="11305541" cy="51844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당 서포터가 반드시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명씩 매칭됩니다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파티는 반드시 딜러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명으로 구성됩니다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파티에 같은 클래스는 매칭되지 않습니다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일정 시간이 지나면 서포터 자리에 딜러 포지션이 매칭되는 기존의 매칭 시스템과 달리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큐브에서는 서포터가 매칭될 때까지 매칭이 돌아갑니다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서포터로 인정되는 경우는 다음과 같습니다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조건을 모두 만족하지 않는 경우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딜러 포지션으로 배정됩니다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 클래스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바드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홀리나이트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도화가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역시 동일하게 적용되어 딜러 포지션으로 배정될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이는 서포터 클래스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바드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홀리나이트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도화가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이지만 딜러 셋팅을 한 플레이어들을 고려한 결과입니다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endParaRPr lang="en-US" altLang="ko-KR" sz="1400" dirty="0">
              <a:solidFill>
                <a:schemeClr val="bg1">
                  <a:lumMod val="6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E289D0C-2709-0A7C-8326-5AE7DF63AC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8797155"/>
              </p:ext>
            </p:extLst>
          </p:nvPr>
        </p:nvGraphicFramePr>
        <p:xfrm>
          <a:off x="828040" y="3908583"/>
          <a:ext cx="6690361" cy="16459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02689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294383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2943836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2362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클래스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아크패시브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off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아크패시브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on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바드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절실한 구원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각인 적용 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정열의 춤사위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Lv.2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이상 시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절실한 구원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Lv.3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이상 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홀리</a:t>
                      </a:r>
                      <a:b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나이트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축복의 오라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각인 적용 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정열의 춤사위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Lv.2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이상 시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축복의 오라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Lv.3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이상 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6815748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도화가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만개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각인 적용 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정열의 춤사위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Lv.2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이상 시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만개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Lv.3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이상 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0296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233295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4846973-6C80-48D7-88BD-FEF435CC5D8A}"/>
              </a:ext>
            </a:extLst>
          </p:cNvPr>
          <p:cNvSpPr/>
          <p:nvPr/>
        </p:nvSpPr>
        <p:spPr>
          <a:xfrm>
            <a:off x="266699" y="825234"/>
            <a:ext cx="5512309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B6121-E034-43D4-9695-682E60673F3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0F9ED50C-FACA-4E80-B83E-CFB88BB31CC1}"/>
              </a:ext>
            </a:extLst>
          </p:cNvPr>
          <p:cNvSpPr/>
          <p:nvPr/>
        </p:nvSpPr>
        <p:spPr>
          <a:xfrm>
            <a:off x="6412992" y="825234"/>
            <a:ext cx="5512309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8B142C01-5A08-4350-95C0-4737F7961E91}"/>
              </a:ext>
            </a:extLst>
          </p:cNvPr>
          <p:cNvCxnSpPr>
            <a:cxnSpLocks/>
          </p:cNvCxnSpPr>
          <p:nvPr/>
        </p:nvCxnSpPr>
        <p:spPr>
          <a:xfrm flipV="1">
            <a:off x="6096000" y="1470793"/>
            <a:ext cx="0" cy="4903348"/>
          </a:xfrm>
          <a:prstGeom prst="line">
            <a:avLst/>
          </a:prstGeom>
          <a:ln w="3175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AA66FEF-5F83-4ED1-A95A-849DD11BC8CF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규칙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D9FDC55-AD30-4EA1-8FA2-2B69D4D2B038}"/>
              </a:ext>
            </a:extLst>
          </p:cNvPr>
          <p:cNvSpPr txBox="1"/>
          <p:nvPr/>
        </p:nvSpPr>
        <p:spPr>
          <a:xfrm>
            <a:off x="6412992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매커니즘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87C18D41-5710-E2E4-8239-46C25D486851}"/>
              </a:ext>
            </a:extLst>
          </p:cNvPr>
          <p:cNvSpPr/>
          <p:nvPr/>
        </p:nvSpPr>
        <p:spPr>
          <a:xfrm>
            <a:off x="1117342" y="4776120"/>
            <a:ext cx="351924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[2]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 포지션인 경우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대기열에 딜러 자리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+1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처리</a:t>
            </a:r>
            <a:endParaRPr lang="en-US" altLang="ko-KR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r>
              <a:rPr lang="en-US" altLang="ko-KR" sz="10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eg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전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0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대기열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002 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4/6,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0/2   </a:t>
            </a:r>
            <a:b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    </a:t>
            </a:r>
            <a:r>
              <a:rPr lang="ko-KR" altLang="en-US" sz="1000" dirty="0">
                <a:solidFill>
                  <a:srgbClr val="790AF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후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0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대기열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002 : </a:t>
            </a:r>
            <a:r>
              <a:rPr lang="ko-KR" altLang="en-US" sz="1000" dirty="0">
                <a:solidFill>
                  <a:srgbClr val="790AF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</a:t>
            </a:r>
            <a:r>
              <a:rPr lang="en-US" altLang="ko-KR" sz="1000" dirty="0">
                <a:solidFill>
                  <a:srgbClr val="790AF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5/6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0/2   </a:t>
            </a:r>
            <a:endParaRPr lang="ko-KR" altLang="en-US" sz="10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5BE4998F-089B-5CE2-AA95-55ADE7B90A9F}"/>
              </a:ext>
            </a:extLst>
          </p:cNvPr>
          <p:cNvSpPr/>
          <p:nvPr/>
        </p:nvSpPr>
        <p:spPr>
          <a:xfrm>
            <a:off x="1117342" y="2838845"/>
            <a:ext cx="377324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1200"/>
              </a:lnSpc>
            </a:pPr>
            <a:r>
              <a:rPr lang="en-US" altLang="ko-KR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[1]</a:t>
            </a:r>
            <a:r>
              <a:rPr lang="en-US" altLang="ko-KR" sz="1000" dirty="0">
                <a:solidFill>
                  <a:schemeClr val="accent6">
                    <a:lumMod val="40000"/>
                    <a:lumOff val="6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 포지션인 경우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대기열에 딜러 자리가 있는 지 확인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eg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</a:t>
            </a:r>
            <a:r>
              <a:rPr lang="ko-KR" altLang="en-US" sz="10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대기열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001 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6/6,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  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← 입장 </a:t>
            </a:r>
            <a:r>
              <a:rPr lang="ko-KR" altLang="en-US" sz="10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불가능</a:t>
            </a:r>
            <a:b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    </a:t>
            </a:r>
            <a:r>
              <a:rPr lang="ko-KR" altLang="en-US" sz="10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대기열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002 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4/6,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0/2  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← 입장 </a:t>
            </a:r>
            <a:r>
              <a:rPr lang="ko-KR" altLang="en-US" sz="1000" dirty="0">
                <a:solidFill>
                  <a:srgbClr val="92D05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가능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C7CC79CB-E1EA-E68D-8056-3CD3D1DE5AAB}"/>
              </a:ext>
            </a:extLst>
          </p:cNvPr>
          <p:cNvSpPr/>
          <p:nvPr/>
        </p:nvSpPr>
        <p:spPr>
          <a:xfrm>
            <a:off x="8746153" y="5176225"/>
            <a:ext cx="1732405" cy="400101"/>
          </a:xfrm>
          <a:prstGeom prst="roundRect">
            <a:avLst>
              <a:gd name="adj" fmla="val 5304"/>
            </a:avLst>
          </a:prstGeom>
          <a:solidFill>
            <a:srgbClr val="CDC7B6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대기열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입장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AEEE0CB7-6689-B9F4-E42A-A8EC8555E1E6}"/>
              </a:ext>
            </a:extLst>
          </p:cNvPr>
          <p:cNvCxnSpPr>
            <a:cxnSpLocks/>
            <a:stCxn id="24" idx="1"/>
            <a:endCxn id="29" idx="3"/>
          </p:cNvCxnSpPr>
          <p:nvPr/>
        </p:nvCxnSpPr>
        <p:spPr>
          <a:xfrm flipH="1">
            <a:off x="8167614" y="3691602"/>
            <a:ext cx="578549" cy="0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다이아몬드 16">
            <a:extLst>
              <a:ext uri="{FF2B5EF4-FFF2-40B4-BE49-F238E27FC236}">
                <a16:creationId xmlns:a16="http://schemas.microsoft.com/office/drawing/2014/main" id="{7F2E7225-95CE-374E-B27F-4466AF0283D7}"/>
              </a:ext>
            </a:extLst>
          </p:cNvPr>
          <p:cNvSpPr/>
          <p:nvPr/>
        </p:nvSpPr>
        <p:spPr>
          <a:xfrm>
            <a:off x="8746158" y="2075936"/>
            <a:ext cx="1732405" cy="905304"/>
          </a:xfrm>
          <a:prstGeom prst="diamond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A45E330E-AB0F-2E20-61E6-6D85B1C180B8}"/>
              </a:ext>
            </a:extLst>
          </p:cNvPr>
          <p:cNvSpPr/>
          <p:nvPr/>
        </p:nvSpPr>
        <p:spPr>
          <a:xfrm>
            <a:off x="8746155" y="2333646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비어 있는 대기열이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있는가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D26751E9-58B2-B8CD-1A12-B512D6CFDDEE}"/>
              </a:ext>
            </a:extLst>
          </p:cNvPr>
          <p:cNvCxnSpPr>
            <a:cxnSpLocks/>
            <a:stCxn id="18" idx="1"/>
            <a:endCxn id="29" idx="0"/>
          </p:cNvCxnSpPr>
          <p:nvPr/>
        </p:nvCxnSpPr>
        <p:spPr>
          <a:xfrm rot="10800000" flipV="1">
            <a:off x="7301411" y="2533699"/>
            <a:ext cx="1444745" cy="957850"/>
          </a:xfrm>
          <a:prstGeom prst="bentConnector2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다이아몬드 23">
            <a:extLst>
              <a:ext uri="{FF2B5EF4-FFF2-40B4-BE49-F238E27FC236}">
                <a16:creationId xmlns:a16="http://schemas.microsoft.com/office/drawing/2014/main" id="{7B5D22D0-6A61-C1E6-DB5F-510F7AD9A2DC}"/>
              </a:ext>
            </a:extLst>
          </p:cNvPr>
          <p:cNvSpPr/>
          <p:nvPr/>
        </p:nvSpPr>
        <p:spPr>
          <a:xfrm>
            <a:off x="8746163" y="3238950"/>
            <a:ext cx="1732405" cy="905304"/>
          </a:xfrm>
          <a:prstGeom prst="diamond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0A807EF6-8B19-B557-353A-DBB4D0A1F9E7}"/>
              </a:ext>
            </a:extLst>
          </p:cNvPr>
          <p:cNvSpPr/>
          <p:nvPr/>
        </p:nvSpPr>
        <p:spPr>
          <a:xfrm>
            <a:off x="8746160" y="3496660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본인 클래스의 포지션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자리가 있는가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r>
              <a:rPr lang="en-US" altLang="ko-KR" sz="1000" baseline="30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[1]</a:t>
            </a:r>
            <a:endParaRPr lang="ko-KR" altLang="en-US" sz="1000" baseline="30000" dirty="0">
              <a:solidFill>
                <a:schemeClr val="accent4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BA6CF3E3-BF79-122C-250B-1BA40151EA9C}"/>
              </a:ext>
            </a:extLst>
          </p:cNvPr>
          <p:cNvSpPr/>
          <p:nvPr/>
        </p:nvSpPr>
        <p:spPr>
          <a:xfrm>
            <a:off x="8746157" y="1365819"/>
            <a:ext cx="1732408" cy="400105"/>
          </a:xfrm>
          <a:prstGeom prst="roundRect">
            <a:avLst>
              <a:gd name="adj" fmla="val 5304"/>
            </a:avLst>
          </a:prstGeom>
          <a:solidFill>
            <a:srgbClr val="CDC7B6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시작</a:t>
            </a: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DD5DCBBB-DD2C-C536-C82D-EA0BB9B48EDD}"/>
              </a:ext>
            </a:extLst>
          </p:cNvPr>
          <p:cNvCxnSpPr>
            <a:cxnSpLocks/>
            <a:stCxn id="26" idx="2"/>
            <a:endCxn id="17" idx="0"/>
          </p:cNvCxnSpPr>
          <p:nvPr/>
        </p:nvCxnSpPr>
        <p:spPr>
          <a:xfrm>
            <a:off x="9612361" y="1765924"/>
            <a:ext cx="0" cy="310012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D2111656-B14E-C7D8-AE9E-9AC3BE897D78}"/>
              </a:ext>
            </a:extLst>
          </p:cNvPr>
          <p:cNvCxnSpPr>
            <a:cxnSpLocks/>
            <a:stCxn id="17" idx="2"/>
            <a:endCxn id="24" idx="0"/>
          </p:cNvCxnSpPr>
          <p:nvPr/>
        </p:nvCxnSpPr>
        <p:spPr>
          <a:xfrm>
            <a:off x="9612361" y="2981240"/>
            <a:ext cx="5" cy="257710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0609835D-0867-3E29-B3A3-22CE2E3C4361}"/>
              </a:ext>
            </a:extLst>
          </p:cNvPr>
          <p:cNvSpPr/>
          <p:nvPr/>
        </p:nvSpPr>
        <p:spPr>
          <a:xfrm>
            <a:off x="6435206" y="3491549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신규 </a:t>
            </a:r>
            <a:r>
              <a:rPr lang="ko-KR" altLang="en-US" sz="1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대기열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생성</a:t>
            </a: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B3413A5F-AFE6-EFC0-865B-DBE727B420D0}"/>
              </a:ext>
            </a:extLst>
          </p:cNvPr>
          <p:cNvSpPr/>
          <p:nvPr/>
        </p:nvSpPr>
        <p:spPr>
          <a:xfrm>
            <a:off x="8167614" y="3443868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NO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2EBD65A6-46F5-63AB-5677-28B9A0C442B7}"/>
              </a:ext>
            </a:extLst>
          </p:cNvPr>
          <p:cNvSpPr/>
          <p:nvPr/>
        </p:nvSpPr>
        <p:spPr>
          <a:xfrm>
            <a:off x="8167614" y="2300180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NO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D3A91CDA-07D6-1DD3-EE09-AE731EA2562B}"/>
              </a:ext>
            </a:extLst>
          </p:cNvPr>
          <p:cNvSpPr/>
          <p:nvPr/>
        </p:nvSpPr>
        <p:spPr>
          <a:xfrm>
            <a:off x="9697705" y="2991216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CE55050F-F040-ADFD-5ACC-1F8BD096FD72}"/>
              </a:ext>
            </a:extLst>
          </p:cNvPr>
          <p:cNvSpPr/>
          <p:nvPr/>
        </p:nvSpPr>
        <p:spPr>
          <a:xfrm>
            <a:off x="9697705" y="4110911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4420BDC1-0F49-829D-3427-5EF7FA1C0216}"/>
              </a:ext>
            </a:extLst>
          </p:cNvPr>
          <p:cNvSpPr/>
          <p:nvPr/>
        </p:nvSpPr>
        <p:spPr>
          <a:xfrm>
            <a:off x="8746153" y="4454266"/>
            <a:ext cx="1732407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</a:t>
            </a:r>
            <a:r>
              <a:rPr lang="ko-KR" altLang="en-US" sz="1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대기열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정보에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본인 클래스의 포지션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+1</a:t>
            </a:r>
            <a:r>
              <a:rPr lang="en-US" altLang="ko-KR" sz="1000" baseline="30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[2]</a:t>
            </a:r>
            <a:endParaRPr lang="ko-KR" altLang="en-US" sz="1000" baseline="30000" dirty="0">
              <a:solidFill>
                <a:schemeClr val="accent4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8E78F13E-591B-9BF6-DDC6-412049A50215}"/>
              </a:ext>
            </a:extLst>
          </p:cNvPr>
          <p:cNvCxnSpPr>
            <a:cxnSpLocks/>
            <a:stCxn id="24" idx="2"/>
            <a:endCxn id="34" idx="0"/>
          </p:cNvCxnSpPr>
          <p:nvPr/>
        </p:nvCxnSpPr>
        <p:spPr>
          <a:xfrm flipH="1">
            <a:off x="9612357" y="4144254"/>
            <a:ext cx="9" cy="310012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E9A98DCE-C7D4-ACA1-F7F7-6067273E84B7}"/>
              </a:ext>
            </a:extLst>
          </p:cNvPr>
          <p:cNvCxnSpPr>
            <a:cxnSpLocks/>
            <a:stCxn id="34" idx="2"/>
            <a:endCxn id="13" idx="0"/>
          </p:cNvCxnSpPr>
          <p:nvPr/>
        </p:nvCxnSpPr>
        <p:spPr>
          <a:xfrm flipH="1">
            <a:off x="9612356" y="4854371"/>
            <a:ext cx="1" cy="321854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04DD5380-9146-FB51-C5E0-B97ACDFFAF91}"/>
              </a:ext>
            </a:extLst>
          </p:cNvPr>
          <p:cNvSpPr/>
          <p:nvPr/>
        </p:nvSpPr>
        <p:spPr>
          <a:xfrm>
            <a:off x="1117342" y="3481573"/>
            <a:ext cx="377324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1200"/>
              </a:lnSpc>
            </a:pPr>
            <a:r>
              <a:rPr lang="en-US" altLang="ko-KR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[1]</a:t>
            </a:r>
            <a:r>
              <a:rPr lang="en-US" altLang="ko-KR" sz="1000" dirty="0">
                <a:solidFill>
                  <a:schemeClr val="accent6">
                    <a:lumMod val="40000"/>
                    <a:lumOff val="6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같은 클래스가 있는지 확인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eg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</a:t>
            </a:r>
            <a:r>
              <a:rPr lang="ko-KR" altLang="en-US" sz="10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대기열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001 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6/6,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  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← 입장 </a:t>
            </a:r>
            <a:r>
              <a:rPr lang="ko-KR" altLang="en-US" sz="10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불가능</a:t>
            </a:r>
            <a:b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    </a:t>
            </a:r>
            <a:r>
              <a:rPr lang="ko-KR" altLang="en-US" sz="10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대기열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002 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4/6,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0/2  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← 입장 </a:t>
            </a:r>
            <a:r>
              <a:rPr lang="ko-KR" altLang="en-US" sz="1000" dirty="0">
                <a:solidFill>
                  <a:srgbClr val="92D05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가능</a:t>
            </a:r>
          </a:p>
        </p:txBody>
      </p:sp>
    </p:spTree>
    <p:extLst>
      <p:ext uri="{BB962C8B-B14F-4D97-AF65-F5344CB8AC3E}">
        <p14:creationId xmlns:p14="http://schemas.microsoft.com/office/powerpoint/2010/main" val="14472892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334C8BB-15E2-4D2D-8A03-776A4EACE4EC}"/>
              </a:ext>
            </a:extLst>
          </p:cNvPr>
          <p:cNvSpPr txBox="1"/>
          <p:nvPr/>
        </p:nvSpPr>
        <p:spPr>
          <a:xfrm>
            <a:off x="812379" y="3075057"/>
            <a:ext cx="1790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INDEX</a:t>
            </a:r>
            <a:endParaRPr lang="ko-KR" altLang="en-US" sz="4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5FEAC0-A548-473C-8572-A9978D23F4AA}"/>
              </a:ext>
            </a:extLst>
          </p:cNvPr>
          <p:cNvSpPr txBox="1"/>
          <p:nvPr/>
        </p:nvSpPr>
        <p:spPr>
          <a:xfrm>
            <a:off x="4006444" y="346994"/>
            <a:ext cx="3994139" cy="58539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소개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세부 규칙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1F529544-1DA1-4B6A-8B6E-ADC5199025FD}"/>
              </a:ext>
            </a:extLst>
          </p:cNvPr>
          <p:cNvCxnSpPr>
            <a:cxnSpLocks/>
          </p:cNvCxnSpPr>
          <p:nvPr/>
        </p:nvCxnSpPr>
        <p:spPr>
          <a:xfrm flipV="1">
            <a:off x="3304761" y="1068457"/>
            <a:ext cx="0" cy="4903348"/>
          </a:xfrm>
          <a:prstGeom prst="line">
            <a:avLst/>
          </a:prstGeom>
          <a:ln w="3175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40071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269CADC-051D-47F1-9A8B-CD169786E980}"/>
              </a:ext>
            </a:extLst>
          </p:cNvPr>
          <p:cNvSpPr txBox="1"/>
          <p:nvPr/>
        </p:nvSpPr>
        <p:spPr>
          <a:xfrm>
            <a:off x="4098930" y="342900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8CD20D-5033-4FB3-B57A-9E39DC9E6FE6}"/>
              </a:ext>
            </a:extLst>
          </p:cNvPr>
          <p:cNvSpPr txBox="1"/>
          <p:nvPr/>
        </p:nvSpPr>
        <p:spPr>
          <a:xfrm>
            <a:off x="5200650" y="2721114"/>
            <a:ext cx="1790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04</a:t>
            </a:r>
            <a:endParaRPr lang="ko-KR" altLang="en-US" sz="4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0CEB87F-401C-43C1-B14B-7EC79ECD8E79}"/>
              </a:ext>
            </a:extLst>
          </p:cNvPr>
          <p:cNvCxnSpPr>
            <a:cxnSpLocks/>
          </p:cNvCxnSpPr>
          <p:nvPr/>
        </p:nvCxnSpPr>
        <p:spPr>
          <a:xfrm flipH="1">
            <a:off x="1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86E27231-1462-491E-92BC-FD04DDDB617F}"/>
              </a:ext>
            </a:extLst>
          </p:cNvPr>
          <p:cNvCxnSpPr>
            <a:cxnSpLocks/>
          </p:cNvCxnSpPr>
          <p:nvPr/>
        </p:nvCxnSpPr>
        <p:spPr>
          <a:xfrm flipH="1">
            <a:off x="7515226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C808FF80-47B4-45D6-91C1-9E01F1F172F1}"/>
              </a:ext>
            </a:extLst>
          </p:cNvPr>
          <p:cNvSpPr/>
          <p:nvPr/>
        </p:nvSpPr>
        <p:spPr>
          <a:xfrm>
            <a:off x="934747" y="2844226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다이아몬드 20">
            <a:extLst>
              <a:ext uri="{FF2B5EF4-FFF2-40B4-BE49-F238E27FC236}">
                <a16:creationId xmlns:a16="http://schemas.microsoft.com/office/drawing/2014/main" id="{AD6E3DD2-1D8D-462B-9DD9-A5F1A747E567}"/>
              </a:ext>
            </a:extLst>
          </p:cNvPr>
          <p:cNvSpPr/>
          <p:nvPr/>
        </p:nvSpPr>
        <p:spPr>
          <a:xfrm>
            <a:off x="3588413" y="2844226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40AE609-DE3F-46F5-8DA5-8C4806391E49}"/>
              </a:ext>
            </a:extLst>
          </p:cNvPr>
          <p:cNvSpPr txBox="1"/>
          <p:nvPr/>
        </p:nvSpPr>
        <p:spPr>
          <a:xfrm>
            <a:off x="568323" y="2477812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4" name="다이아몬드 23">
            <a:extLst>
              <a:ext uri="{FF2B5EF4-FFF2-40B4-BE49-F238E27FC236}">
                <a16:creationId xmlns:a16="http://schemas.microsoft.com/office/drawing/2014/main" id="{BACF00B7-E91F-4EB5-A94E-D73DAC24D2FF}"/>
              </a:ext>
            </a:extLst>
          </p:cNvPr>
          <p:cNvSpPr/>
          <p:nvPr/>
        </p:nvSpPr>
        <p:spPr>
          <a:xfrm>
            <a:off x="8243589" y="2844226"/>
            <a:ext cx="360000" cy="360000"/>
          </a:xfrm>
          <a:prstGeom prst="diamond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다이아몬드 24">
            <a:extLst>
              <a:ext uri="{FF2B5EF4-FFF2-40B4-BE49-F238E27FC236}">
                <a16:creationId xmlns:a16="http://schemas.microsoft.com/office/drawing/2014/main" id="{CC698CE8-D5CB-4659-8D34-69B8D521F446}"/>
              </a:ext>
            </a:extLst>
          </p:cNvPr>
          <p:cNvSpPr/>
          <p:nvPr/>
        </p:nvSpPr>
        <p:spPr>
          <a:xfrm>
            <a:off x="9570422" y="2844226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A3422324-EC97-416A-8629-48904325DF2B}"/>
              </a:ext>
            </a:extLst>
          </p:cNvPr>
          <p:cNvSpPr/>
          <p:nvPr/>
        </p:nvSpPr>
        <p:spPr>
          <a:xfrm>
            <a:off x="10897253" y="2844226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8AA7F75F-84E5-40C0-BAE5-2B218619BE49}"/>
              </a:ext>
            </a:extLst>
          </p:cNvPr>
          <p:cNvSpPr/>
          <p:nvPr/>
        </p:nvSpPr>
        <p:spPr>
          <a:xfrm>
            <a:off x="2261580" y="2844226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F23A5E8-2F5B-445E-B821-7B8CC7177B7A}"/>
              </a:ext>
            </a:extLst>
          </p:cNvPr>
          <p:cNvSpPr txBox="1"/>
          <p:nvPr/>
        </p:nvSpPr>
        <p:spPr>
          <a:xfrm>
            <a:off x="1895156" y="2477812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소개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CD89D2A-2D42-4CB5-80D4-27968C9D0CF6}"/>
              </a:ext>
            </a:extLst>
          </p:cNvPr>
          <p:cNvSpPr txBox="1"/>
          <p:nvPr/>
        </p:nvSpPr>
        <p:spPr>
          <a:xfrm>
            <a:off x="3221989" y="247781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0D079C7-8768-4B3B-A250-12682F6A7FA0}"/>
              </a:ext>
            </a:extLst>
          </p:cNvPr>
          <p:cNvSpPr txBox="1"/>
          <p:nvPr/>
        </p:nvSpPr>
        <p:spPr>
          <a:xfrm>
            <a:off x="7877165" y="247781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536235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D33E47-B69D-F3B2-9F71-3DF43447E8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extBox 66">
            <a:extLst>
              <a:ext uri="{FF2B5EF4-FFF2-40B4-BE49-F238E27FC236}">
                <a16:creationId xmlns:a16="http://schemas.microsoft.com/office/drawing/2014/main" id="{F4CFA75B-002C-A852-0534-84AF6C4F681D}"/>
              </a:ext>
            </a:extLst>
          </p:cNvPr>
          <p:cNvSpPr txBox="1"/>
          <p:nvPr/>
        </p:nvSpPr>
        <p:spPr>
          <a:xfrm>
            <a:off x="10357635" y="2055040"/>
            <a:ext cx="109284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E92EC75-BE0A-C66C-42A0-B664EF3093AA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AB7A335-4C5E-24DA-E4B5-BAD24AA1FC8D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74077E-1565-2E0E-3E3B-C07F4DA674E4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F031C7B-1715-7685-018B-FE3301100F5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DA6CBBCB-6C17-0D65-F45F-40DDFEE429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2846729-C48A-17A2-5D94-7FE5DAF38CB9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1/8</a:t>
            </a:r>
          </a:p>
        </p:txBody>
      </p:sp>
      <p:sp>
        <p:nvSpPr>
          <p:cNvPr id="38" name="화살표: 아래쪽 37">
            <a:extLst>
              <a:ext uri="{FF2B5EF4-FFF2-40B4-BE49-F238E27FC236}">
                <a16:creationId xmlns:a16="http://schemas.microsoft.com/office/drawing/2014/main" id="{DFD443F6-14A5-1B15-1B88-513AA12845D0}"/>
              </a:ext>
            </a:extLst>
          </p:cNvPr>
          <p:cNvSpPr/>
          <p:nvPr/>
        </p:nvSpPr>
        <p:spPr>
          <a:xfrm rot="16200000">
            <a:off x="5909951" y="-2310998"/>
            <a:ext cx="247638" cy="9039860"/>
          </a:xfrm>
          <a:prstGeom prst="downArrow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99513A88-B075-BC6D-D26F-E621D89B1FA8}"/>
              </a:ext>
            </a:extLst>
          </p:cNvPr>
          <p:cNvSpPr/>
          <p:nvPr/>
        </p:nvSpPr>
        <p:spPr>
          <a:xfrm>
            <a:off x="1698076" y="1488930"/>
            <a:ext cx="1440000" cy="1440000"/>
          </a:xfrm>
          <a:prstGeom prst="diamond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E6E832-AFE0-2C2F-9865-C77E8264FED2}"/>
              </a:ext>
            </a:extLst>
          </p:cNvPr>
          <p:cNvSpPr txBox="1"/>
          <p:nvPr/>
        </p:nvSpPr>
        <p:spPr>
          <a:xfrm>
            <a:off x="1871652" y="1957953"/>
            <a:ext cx="10928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7" name="다이아몬드 56">
            <a:extLst>
              <a:ext uri="{FF2B5EF4-FFF2-40B4-BE49-F238E27FC236}">
                <a16:creationId xmlns:a16="http://schemas.microsoft.com/office/drawing/2014/main" id="{028A6FE4-D0A8-75D6-8958-C1F7A1389249}"/>
              </a:ext>
            </a:extLst>
          </p:cNvPr>
          <p:cNvSpPr/>
          <p:nvPr/>
        </p:nvSpPr>
        <p:spPr>
          <a:xfrm>
            <a:off x="8830759" y="1488930"/>
            <a:ext cx="1440000" cy="1440000"/>
          </a:xfrm>
          <a:prstGeom prst="diamond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B94C5FBC-58AF-61E3-5F98-387134F8BA83}"/>
              </a:ext>
            </a:extLst>
          </p:cNvPr>
          <p:cNvSpPr txBox="1"/>
          <p:nvPr/>
        </p:nvSpPr>
        <p:spPr>
          <a:xfrm>
            <a:off x="9004335" y="2055040"/>
            <a:ext cx="109284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 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0" name="다이아몬드 59">
            <a:extLst>
              <a:ext uri="{FF2B5EF4-FFF2-40B4-BE49-F238E27FC236}">
                <a16:creationId xmlns:a16="http://schemas.microsoft.com/office/drawing/2014/main" id="{F412F9B7-4CF7-5BFB-EACF-F6E70D94749A}"/>
              </a:ext>
            </a:extLst>
          </p:cNvPr>
          <p:cNvSpPr/>
          <p:nvPr/>
        </p:nvSpPr>
        <p:spPr>
          <a:xfrm>
            <a:off x="3481247" y="1502821"/>
            <a:ext cx="1440000" cy="1440000"/>
          </a:xfrm>
          <a:prstGeom prst="diamond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11F1925B-E8A9-B19B-4B39-7A12EC621B16}"/>
              </a:ext>
            </a:extLst>
          </p:cNvPr>
          <p:cNvSpPr txBox="1"/>
          <p:nvPr/>
        </p:nvSpPr>
        <p:spPr>
          <a:xfrm>
            <a:off x="3654823" y="1957953"/>
            <a:ext cx="10928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특수 효과</a:t>
            </a:r>
            <a:b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선택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2" name="다이아몬드 61">
            <a:extLst>
              <a:ext uri="{FF2B5EF4-FFF2-40B4-BE49-F238E27FC236}">
                <a16:creationId xmlns:a16="http://schemas.microsoft.com/office/drawing/2014/main" id="{3ED80162-F36D-4DDC-ABDD-82B159DC0755}"/>
              </a:ext>
            </a:extLst>
          </p:cNvPr>
          <p:cNvSpPr/>
          <p:nvPr/>
        </p:nvSpPr>
        <p:spPr>
          <a:xfrm>
            <a:off x="5264418" y="1502821"/>
            <a:ext cx="1440000" cy="1440000"/>
          </a:xfrm>
          <a:prstGeom prst="diamond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3E6F5FA-F51D-1F45-E93C-ADFC6E7D6062}"/>
              </a:ext>
            </a:extLst>
          </p:cNvPr>
          <p:cNvSpPr txBox="1"/>
          <p:nvPr/>
        </p:nvSpPr>
        <p:spPr>
          <a:xfrm>
            <a:off x="5437993" y="2055042"/>
            <a:ext cx="109284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라운드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4" name="다이아몬드 63">
            <a:extLst>
              <a:ext uri="{FF2B5EF4-FFF2-40B4-BE49-F238E27FC236}">
                <a16:creationId xmlns:a16="http://schemas.microsoft.com/office/drawing/2014/main" id="{ADDFA251-82CB-572D-753F-33BF93ACCF3A}"/>
              </a:ext>
            </a:extLst>
          </p:cNvPr>
          <p:cNvSpPr/>
          <p:nvPr/>
        </p:nvSpPr>
        <p:spPr>
          <a:xfrm>
            <a:off x="7047589" y="1499563"/>
            <a:ext cx="1440000" cy="1440000"/>
          </a:xfrm>
          <a:prstGeom prst="diamond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BB78D45A-0D77-66A5-A81A-8E4898CBA3FF}"/>
              </a:ext>
            </a:extLst>
          </p:cNvPr>
          <p:cNvSpPr txBox="1"/>
          <p:nvPr/>
        </p:nvSpPr>
        <p:spPr>
          <a:xfrm>
            <a:off x="7221165" y="2055041"/>
            <a:ext cx="109284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 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ED2A6484-0C98-1523-ABBE-D72B051D3635}"/>
              </a:ext>
            </a:extLst>
          </p:cNvPr>
          <p:cNvSpPr txBox="1"/>
          <p:nvPr/>
        </p:nvSpPr>
        <p:spPr>
          <a:xfrm>
            <a:off x="548481" y="2055042"/>
            <a:ext cx="109284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67E873C3-9C50-FC0C-3E0B-82DED0B3343B}"/>
              </a:ext>
            </a:extLst>
          </p:cNvPr>
          <p:cNvSpPr/>
          <p:nvPr/>
        </p:nvSpPr>
        <p:spPr>
          <a:xfrm>
            <a:off x="266698" y="3321120"/>
            <a:ext cx="4356000" cy="2448000"/>
          </a:xfrm>
          <a:prstGeom prst="rect">
            <a:avLst/>
          </a:prstGeom>
          <a:solidFill>
            <a:schemeClr val="tx1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에브니</a:t>
            </a:r>
            <a:r>
              <a:rPr lang="ko-KR" altLang="en-US" dirty="0"/>
              <a:t> 큐브 입장 장소에</a:t>
            </a:r>
            <a:br>
              <a:rPr lang="en-US" altLang="ko-KR" dirty="0"/>
            </a:br>
            <a:r>
              <a:rPr lang="ko-KR" altLang="en-US" dirty="0"/>
              <a:t>정비소 대충 붙여 놓은 듯한 이미지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43F279B1-59FA-B4B5-BE56-476F5FBB7368}"/>
              </a:ext>
            </a:extLst>
          </p:cNvPr>
          <p:cNvSpPr txBox="1"/>
          <p:nvPr/>
        </p:nvSpPr>
        <p:spPr>
          <a:xfrm>
            <a:off x="5067298" y="3200718"/>
            <a:ext cx="6152301" cy="24552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시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로딩중에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등장할 콘텐츠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개를 선별합니다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두 파티 모두 하나의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큐브의 공간에 입장합니다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일종의 로비 공간으로 작은 면적이며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특별히 이동 할 이유도 이동 할 곳도 없습니다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정비소가 존재합니다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전용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활성화 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진행 상황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UI</a:t>
            </a: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9FC1DE0E-59F0-672D-6F2A-36AE3B8FB18E}"/>
              </a:ext>
            </a:extLst>
          </p:cNvPr>
          <p:cNvSpPr/>
          <p:nvPr/>
        </p:nvSpPr>
        <p:spPr>
          <a:xfrm>
            <a:off x="266699" y="3321121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1B0ABA11-8C99-8136-2151-99507DA2CF52}"/>
              </a:ext>
            </a:extLst>
          </p:cNvPr>
          <p:cNvSpPr txBox="1"/>
          <p:nvPr/>
        </p:nvSpPr>
        <p:spPr>
          <a:xfrm>
            <a:off x="266699" y="3324783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로비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022473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F4CD57-15C1-10FF-94EE-3078AB2B79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extBox 66">
            <a:extLst>
              <a:ext uri="{FF2B5EF4-FFF2-40B4-BE49-F238E27FC236}">
                <a16:creationId xmlns:a16="http://schemas.microsoft.com/office/drawing/2014/main" id="{486C0376-2396-A967-355A-78581BB7A277}"/>
              </a:ext>
            </a:extLst>
          </p:cNvPr>
          <p:cNvSpPr txBox="1"/>
          <p:nvPr/>
        </p:nvSpPr>
        <p:spPr>
          <a:xfrm>
            <a:off x="10357635" y="2055040"/>
            <a:ext cx="109284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4182AA48-EE99-C34D-5C33-58E4B23A2041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5D379CD-400C-775C-1F64-691C2C4C9A1E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A5A11E-6F41-B2CE-BCED-AF5CFCC7886F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3565FC2-76CB-392A-1C43-C5220B0A384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6140286E-65F7-7ECF-F92A-E64A1527C5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ECC5A3D-A519-1199-78EF-95BB6570F7D5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2/8</a:t>
            </a:r>
          </a:p>
        </p:txBody>
      </p:sp>
      <p:sp>
        <p:nvSpPr>
          <p:cNvPr id="38" name="화살표: 아래쪽 37">
            <a:extLst>
              <a:ext uri="{FF2B5EF4-FFF2-40B4-BE49-F238E27FC236}">
                <a16:creationId xmlns:a16="http://schemas.microsoft.com/office/drawing/2014/main" id="{1C887A3A-55BA-A89C-A72B-D2FF22A9C7EA}"/>
              </a:ext>
            </a:extLst>
          </p:cNvPr>
          <p:cNvSpPr/>
          <p:nvPr/>
        </p:nvSpPr>
        <p:spPr>
          <a:xfrm rot="16200000">
            <a:off x="5909951" y="-2310998"/>
            <a:ext cx="247638" cy="9039860"/>
          </a:xfrm>
          <a:prstGeom prst="downArrow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169EB71B-81D6-BB9F-3992-1B1BCC6BDB9A}"/>
              </a:ext>
            </a:extLst>
          </p:cNvPr>
          <p:cNvSpPr/>
          <p:nvPr/>
        </p:nvSpPr>
        <p:spPr>
          <a:xfrm>
            <a:off x="1698076" y="1488930"/>
            <a:ext cx="1440000" cy="1440000"/>
          </a:xfrm>
          <a:prstGeom prst="diamond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75AC47-7FC1-A3E8-CE8A-5BDC3B7FFAB4}"/>
              </a:ext>
            </a:extLst>
          </p:cNvPr>
          <p:cNvSpPr txBox="1"/>
          <p:nvPr/>
        </p:nvSpPr>
        <p:spPr>
          <a:xfrm>
            <a:off x="1871652" y="1957953"/>
            <a:ext cx="10928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7" name="다이아몬드 56">
            <a:extLst>
              <a:ext uri="{FF2B5EF4-FFF2-40B4-BE49-F238E27FC236}">
                <a16:creationId xmlns:a16="http://schemas.microsoft.com/office/drawing/2014/main" id="{9A7FE435-05E7-9482-A7AD-BEFD2987BAE7}"/>
              </a:ext>
            </a:extLst>
          </p:cNvPr>
          <p:cNvSpPr/>
          <p:nvPr/>
        </p:nvSpPr>
        <p:spPr>
          <a:xfrm>
            <a:off x="8830759" y="1488930"/>
            <a:ext cx="1440000" cy="1440000"/>
          </a:xfrm>
          <a:prstGeom prst="diamond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F0FE04D-8E98-5EE4-A252-98ADEA960D8F}"/>
              </a:ext>
            </a:extLst>
          </p:cNvPr>
          <p:cNvSpPr txBox="1"/>
          <p:nvPr/>
        </p:nvSpPr>
        <p:spPr>
          <a:xfrm>
            <a:off x="9004335" y="2055040"/>
            <a:ext cx="109284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 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0" name="다이아몬드 59">
            <a:extLst>
              <a:ext uri="{FF2B5EF4-FFF2-40B4-BE49-F238E27FC236}">
                <a16:creationId xmlns:a16="http://schemas.microsoft.com/office/drawing/2014/main" id="{E679793E-792E-1A9C-F5A3-475F56463CA3}"/>
              </a:ext>
            </a:extLst>
          </p:cNvPr>
          <p:cNvSpPr/>
          <p:nvPr/>
        </p:nvSpPr>
        <p:spPr>
          <a:xfrm>
            <a:off x="3481247" y="1502821"/>
            <a:ext cx="1440000" cy="1440000"/>
          </a:xfrm>
          <a:prstGeom prst="diamond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3697EF94-68B4-27D2-FAAD-CCB44C5AA570}"/>
              </a:ext>
            </a:extLst>
          </p:cNvPr>
          <p:cNvSpPr txBox="1"/>
          <p:nvPr/>
        </p:nvSpPr>
        <p:spPr>
          <a:xfrm>
            <a:off x="3654823" y="1957953"/>
            <a:ext cx="10928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특수 효과</a:t>
            </a:r>
            <a:b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선택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2" name="다이아몬드 61">
            <a:extLst>
              <a:ext uri="{FF2B5EF4-FFF2-40B4-BE49-F238E27FC236}">
                <a16:creationId xmlns:a16="http://schemas.microsoft.com/office/drawing/2014/main" id="{0BB15503-9F67-960A-BDDB-83C43EDC6151}"/>
              </a:ext>
            </a:extLst>
          </p:cNvPr>
          <p:cNvSpPr/>
          <p:nvPr/>
        </p:nvSpPr>
        <p:spPr>
          <a:xfrm>
            <a:off x="5264418" y="1502821"/>
            <a:ext cx="1440000" cy="1440000"/>
          </a:xfrm>
          <a:prstGeom prst="diamond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B33BD4BA-0CD7-F7F9-B396-E244F72B90D5}"/>
              </a:ext>
            </a:extLst>
          </p:cNvPr>
          <p:cNvSpPr txBox="1"/>
          <p:nvPr/>
        </p:nvSpPr>
        <p:spPr>
          <a:xfrm>
            <a:off x="5437993" y="2055042"/>
            <a:ext cx="109284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라운드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4" name="다이아몬드 63">
            <a:extLst>
              <a:ext uri="{FF2B5EF4-FFF2-40B4-BE49-F238E27FC236}">
                <a16:creationId xmlns:a16="http://schemas.microsoft.com/office/drawing/2014/main" id="{FDF991B1-DCA8-58BA-A93F-8DCAAA296900}"/>
              </a:ext>
            </a:extLst>
          </p:cNvPr>
          <p:cNvSpPr/>
          <p:nvPr/>
        </p:nvSpPr>
        <p:spPr>
          <a:xfrm>
            <a:off x="7047589" y="1499563"/>
            <a:ext cx="1440000" cy="1440000"/>
          </a:xfrm>
          <a:prstGeom prst="diamond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07E98DBA-7681-389F-AEDF-521800B6E03C}"/>
              </a:ext>
            </a:extLst>
          </p:cNvPr>
          <p:cNvSpPr txBox="1"/>
          <p:nvPr/>
        </p:nvSpPr>
        <p:spPr>
          <a:xfrm>
            <a:off x="7221165" y="2055041"/>
            <a:ext cx="109284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 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CC6CE1A7-9864-4201-E37E-646551A9483A}"/>
              </a:ext>
            </a:extLst>
          </p:cNvPr>
          <p:cNvSpPr txBox="1"/>
          <p:nvPr/>
        </p:nvSpPr>
        <p:spPr>
          <a:xfrm>
            <a:off x="548481" y="2055042"/>
            <a:ext cx="109284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1B660FED-5713-4699-392D-AE1B048676FE}"/>
              </a:ext>
            </a:extLst>
          </p:cNvPr>
          <p:cNvSpPr txBox="1"/>
          <p:nvPr/>
        </p:nvSpPr>
        <p:spPr>
          <a:xfrm>
            <a:off x="5067299" y="3203976"/>
            <a:ext cx="7005639" cy="277845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시 각 파티마다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콘텐트 투표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열립니다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열린 상태에서도 채팅을 통해 의사소통을 나눌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30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초의 제한 시간이 존재하며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제한 시간 내 투표하지 않으면 기권으로 간주합니다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표당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100/N(%)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 확률을 갖으며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제한 시간 종료 후 확률에 의하여 제외할 콘텐츠가 선택됩니다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은 투표자의 수입니다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(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기권자는 해당되지 않습니다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.)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파티원이 기권하는 경우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파티는 콘텐츠를 제외하지 않게 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F37C064-18EC-73D1-173A-53F481FC616E}"/>
              </a:ext>
            </a:extLst>
          </p:cNvPr>
          <p:cNvSpPr/>
          <p:nvPr/>
        </p:nvSpPr>
        <p:spPr>
          <a:xfrm>
            <a:off x="266698" y="3321120"/>
            <a:ext cx="4356000" cy="2448000"/>
          </a:xfrm>
          <a:prstGeom prst="rect">
            <a:avLst/>
          </a:prstGeom>
          <a:solidFill>
            <a:schemeClr val="tx1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제외 콘텐츠 투표 </a:t>
            </a:r>
            <a:r>
              <a:rPr lang="en-US" altLang="ko-KR" dirty="0"/>
              <a:t>UI</a:t>
            </a:r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5AE9526-478F-94C6-0662-814A264AAB2F}"/>
              </a:ext>
            </a:extLst>
          </p:cNvPr>
          <p:cNvSpPr/>
          <p:nvPr/>
        </p:nvSpPr>
        <p:spPr>
          <a:xfrm>
            <a:off x="266699" y="3321121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1BFFDBB-3F52-3DC0-E7B5-2A0C5E4F701E}"/>
              </a:ext>
            </a:extLst>
          </p:cNvPr>
          <p:cNvSpPr txBox="1"/>
          <p:nvPr/>
        </p:nvSpPr>
        <p:spPr>
          <a:xfrm>
            <a:off x="266699" y="3324783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096070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9597EB-724D-3CE0-F94E-2DE38D1933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extBox 66">
            <a:extLst>
              <a:ext uri="{FF2B5EF4-FFF2-40B4-BE49-F238E27FC236}">
                <a16:creationId xmlns:a16="http://schemas.microsoft.com/office/drawing/2014/main" id="{783EADFF-0D48-7FBC-C7D3-12DAC98502EB}"/>
              </a:ext>
            </a:extLst>
          </p:cNvPr>
          <p:cNvSpPr txBox="1"/>
          <p:nvPr/>
        </p:nvSpPr>
        <p:spPr>
          <a:xfrm>
            <a:off x="10357635" y="2055040"/>
            <a:ext cx="109284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347ED157-3541-4D45-851A-3DE1F0DEEF8A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E0BE113-B13B-E894-36FA-CF8D20CEEF20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AFA9E62-45D7-8B42-D427-3365699B412E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EA78DC8-7EA3-857F-AF99-2C81C80CEDD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56669BEF-FE1A-41CF-620A-FB1BC4B79C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40657FE-6199-DE6D-D40E-EB5FD35303AB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3/8</a:t>
            </a:r>
          </a:p>
        </p:txBody>
      </p:sp>
      <p:sp>
        <p:nvSpPr>
          <p:cNvPr id="38" name="화살표: 아래쪽 37">
            <a:extLst>
              <a:ext uri="{FF2B5EF4-FFF2-40B4-BE49-F238E27FC236}">
                <a16:creationId xmlns:a16="http://schemas.microsoft.com/office/drawing/2014/main" id="{22D20CD1-9775-E3C3-100B-A64C61283E6F}"/>
              </a:ext>
            </a:extLst>
          </p:cNvPr>
          <p:cNvSpPr/>
          <p:nvPr/>
        </p:nvSpPr>
        <p:spPr>
          <a:xfrm rot="16200000">
            <a:off x="5909951" y="-2310998"/>
            <a:ext cx="247638" cy="9039860"/>
          </a:xfrm>
          <a:prstGeom prst="downArrow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다이아몬드 56">
            <a:extLst>
              <a:ext uri="{FF2B5EF4-FFF2-40B4-BE49-F238E27FC236}">
                <a16:creationId xmlns:a16="http://schemas.microsoft.com/office/drawing/2014/main" id="{0F899EAE-49B4-B422-777D-DF590926DC12}"/>
              </a:ext>
            </a:extLst>
          </p:cNvPr>
          <p:cNvSpPr/>
          <p:nvPr/>
        </p:nvSpPr>
        <p:spPr>
          <a:xfrm>
            <a:off x="8830759" y="1488930"/>
            <a:ext cx="1440000" cy="1440000"/>
          </a:xfrm>
          <a:prstGeom prst="diamond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93A9664-DB57-C4F9-9DE5-6E4BFA0F055D}"/>
              </a:ext>
            </a:extLst>
          </p:cNvPr>
          <p:cNvSpPr txBox="1"/>
          <p:nvPr/>
        </p:nvSpPr>
        <p:spPr>
          <a:xfrm>
            <a:off x="9004335" y="2055040"/>
            <a:ext cx="109284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 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0" name="다이아몬드 59">
            <a:extLst>
              <a:ext uri="{FF2B5EF4-FFF2-40B4-BE49-F238E27FC236}">
                <a16:creationId xmlns:a16="http://schemas.microsoft.com/office/drawing/2014/main" id="{DA6C7894-C624-8EE8-D638-20059634E45A}"/>
              </a:ext>
            </a:extLst>
          </p:cNvPr>
          <p:cNvSpPr/>
          <p:nvPr/>
        </p:nvSpPr>
        <p:spPr>
          <a:xfrm>
            <a:off x="3481247" y="1502821"/>
            <a:ext cx="1440000" cy="1440000"/>
          </a:xfrm>
          <a:prstGeom prst="diamond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220B51C-C115-E929-A61B-62903AED50B5}"/>
              </a:ext>
            </a:extLst>
          </p:cNvPr>
          <p:cNvSpPr txBox="1"/>
          <p:nvPr/>
        </p:nvSpPr>
        <p:spPr>
          <a:xfrm>
            <a:off x="3654823" y="1957953"/>
            <a:ext cx="10928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특수 효과</a:t>
            </a:r>
            <a:b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선택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2" name="다이아몬드 61">
            <a:extLst>
              <a:ext uri="{FF2B5EF4-FFF2-40B4-BE49-F238E27FC236}">
                <a16:creationId xmlns:a16="http://schemas.microsoft.com/office/drawing/2014/main" id="{A20E3B6B-76CD-4ED7-8C9F-93E13CA6432E}"/>
              </a:ext>
            </a:extLst>
          </p:cNvPr>
          <p:cNvSpPr/>
          <p:nvPr/>
        </p:nvSpPr>
        <p:spPr>
          <a:xfrm>
            <a:off x="5264418" y="1502821"/>
            <a:ext cx="1440000" cy="1440000"/>
          </a:xfrm>
          <a:prstGeom prst="diamond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057AC82-2E54-467C-79BA-A4DCCA51F949}"/>
              </a:ext>
            </a:extLst>
          </p:cNvPr>
          <p:cNvSpPr txBox="1"/>
          <p:nvPr/>
        </p:nvSpPr>
        <p:spPr>
          <a:xfrm>
            <a:off x="5437993" y="2055042"/>
            <a:ext cx="109284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라운드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4" name="다이아몬드 63">
            <a:extLst>
              <a:ext uri="{FF2B5EF4-FFF2-40B4-BE49-F238E27FC236}">
                <a16:creationId xmlns:a16="http://schemas.microsoft.com/office/drawing/2014/main" id="{29CF89D4-69E0-5521-85BC-1E8B4146FAC8}"/>
              </a:ext>
            </a:extLst>
          </p:cNvPr>
          <p:cNvSpPr/>
          <p:nvPr/>
        </p:nvSpPr>
        <p:spPr>
          <a:xfrm>
            <a:off x="7047589" y="1499563"/>
            <a:ext cx="1440000" cy="1440000"/>
          </a:xfrm>
          <a:prstGeom prst="diamond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67CE7B7-DA25-A883-056F-456239F3BCCD}"/>
              </a:ext>
            </a:extLst>
          </p:cNvPr>
          <p:cNvSpPr txBox="1"/>
          <p:nvPr/>
        </p:nvSpPr>
        <p:spPr>
          <a:xfrm>
            <a:off x="7221165" y="2055041"/>
            <a:ext cx="109284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 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C41AEBCD-97EE-F9FD-CDA0-34B64969E916}"/>
              </a:ext>
            </a:extLst>
          </p:cNvPr>
          <p:cNvSpPr txBox="1"/>
          <p:nvPr/>
        </p:nvSpPr>
        <p:spPr>
          <a:xfrm>
            <a:off x="548481" y="2055042"/>
            <a:ext cx="109284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86C6CE6-5511-DF4B-689C-E0B5BF4FA233}"/>
              </a:ext>
            </a:extLst>
          </p:cNvPr>
          <p:cNvSpPr/>
          <p:nvPr/>
        </p:nvSpPr>
        <p:spPr>
          <a:xfrm>
            <a:off x="266698" y="3321120"/>
            <a:ext cx="4356000" cy="2448000"/>
          </a:xfrm>
          <a:prstGeom prst="rect">
            <a:avLst/>
          </a:prstGeom>
          <a:solidFill>
            <a:schemeClr val="tx1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제외 콘텐츠 투표 </a:t>
            </a:r>
            <a:r>
              <a:rPr lang="en-US" altLang="ko-KR" dirty="0"/>
              <a:t>UI</a:t>
            </a:r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E47AADC-AEC2-EC88-8ED8-99EA570DAC53}"/>
              </a:ext>
            </a:extLst>
          </p:cNvPr>
          <p:cNvSpPr/>
          <p:nvPr/>
        </p:nvSpPr>
        <p:spPr>
          <a:xfrm>
            <a:off x="266699" y="3321121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116C1F2-CB2B-9D2E-4ABE-AFBA807957EB}"/>
              </a:ext>
            </a:extLst>
          </p:cNvPr>
          <p:cNvSpPr txBox="1"/>
          <p:nvPr/>
        </p:nvSpPr>
        <p:spPr>
          <a:xfrm>
            <a:off x="266699" y="3324783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247AE93-0960-D500-6A6B-560F313A0958}"/>
              </a:ext>
            </a:extLst>
          </p:cNvPr>
          <p:cNvSpPr txBox="1"/>
          <p:nvPr/>
        </p:nvSpPr>
        <p:spPr>
          <a:xfrm>
            <a:off x="5067298" y="3207234"/>
            <a:ext cx="7124702" cy="18089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2/2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당 콘텐츠를 최대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개씩 제외 할 수 있으며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제외된 콘텐츠가 중복될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제한 시간이 끝나면 각 파티의 투표에 따라 제외된 콘텐츠를 보여줍니다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제외된 콘텐츠를 보여준 뒤에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콘텐트 투표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는 닫히고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특수 효과 선택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열립니다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2" name="다이아몬드 1">
            <a:extLst>
              <a:ext uri="{FF2B5EF4-FFF2-40B4-BE49-F238E27FC236}">
                <a16:creationId xmlns:a16="http://schemas.microsoft.com/office/drawing/2014/main" id="{66F4A627-208E-56DB-C8E7-5A191AA6C30A}"/>
              </a:ext>
            </a:extLst>
          </p:cNvPr>
          <p:cNvSpPr/>
          <p:nvPr/>
        </p:nvSpPr>
        <p:spPr>
          <a:xfrm>
            <a:off x="1698076" y="1488930"/>
            <a:ext cx="1440000" cy="1440000"/>
          </a:xfrm>
          <a:prstGeom prst="diamond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EE6AB5-DA33-BE52-0182-F63DAF424A6D}"/>
              </a:ext>
            </a:extLst>
          </p:cNvPr>
          <p:cNvSpPr txBox="1"/>
          <p:nvPr/>
        </p:nvSpPr>
        <p:spPr>
          <a:xfrm>
            <a:off x="1871652" y="1957953"/>
            <a:ext cx="10928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87485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80D934-68A2-6825-CF53-3B630350D9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extBox 66">
            <a:extLst>
              <a:ext uri="{FF2B5EF4-FFF2-40B4-BE49-F238E27FC236}">
                <a16:creationId xmlns:a16="http://schemas.microsoft.com/office/drawing/2014/main" id="{10D0CB47-CD63-5933-C2F9-1D6D3397A06D}"/>
              </a:ext>
            </a:extLst>
          </p:cNvPr>
          <p:cNvSpPr txBox="1"/>
          <p:nvPr/>
        </p:nvSpPr>
        <p:spPr>
          <a:xfrm>
            <a:off x="10357635" y="2055040"/>
            <a:ext cx="109284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75CCC397-DFA7-DD93-9904-9063E9803188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C7F8716-313E-BD69-9F6A-CCA2B3CAA7D9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95BF7F-AEE9-5D56-7304-00297AD0B227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5732AB2-858B-1787-98D0-B8323A3C6A11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84A2C1A6-2ED4-ACFC-33DA-AB38EB3F3F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3009FDA-0B92-FEE2-5FE7-3BB52DF80C47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4/8</a:t>
            </a:r>
          </a:p>
        </p:txBody>
      </p:sp>
      <p:sp>
        <p:nvSpPr>
          <p:cNvPr id="38" name="화살표: 아래쪽 37">
            <a:extLst>
              <a:ext uri="{FF2B5EF4-FFF2-40B4-BE49-F238E27FC236}">
                <a16:creationId xmlns:a16="http://schemas.microsoft.com/office/drawing/2014/main" id="{25C7D779-2470-3E1A-EFEE-4A453DA024D8}"/>
              </a:ext>
            </a:extLst>
          </p:cNvPr>
          <p:cNvSpPr/>
          <p:nvPr/>
        </p:nvSpPr>
        <p:spPr>
          <a:xfrm rot="16200000">
            <a:off x="5909951" y="-2310998"/>
            <a:ext cx="247638" cy="9039860"/>
          </a:xfrm>
          <a:prstGeom prst="downArrow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1EB805B3-126F-1BE7-87B3-9CB041326CF3}"/>
              </a:ext>
            </a:extLst>
          </p:cNvPr>
          <p:cNvSpPr/>
          <p:nvPr/>
        </p:nvSpPr>
        <p:spPr>
          <a:xfrm>
            <a:off x="1698076" y="1488930"/>
            <a:ext cx="1440000" cy="1440000"/>
          </a:xfrm>
          <a:prstGeom prst="diamond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F4AD08-2E44-7C6C-2D40-75B0F98FA355}"/>
              </a:ext>
            </a:extLst>
          </p:cNvPr>
          <p:cNvSpPr txBox="1"/>
          <p:nvPr/>
        </p:nvSpPr>
        <p:spPr>
          <a:xfrm>
            <a:off x="1871652" y="1957953"/>
            <a:ext cx="10928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7" name="다이아몬드 56">
            <a:extLst>
              <a:ext uri="{FF2B5EF4-FFF2-40B4-BE49-F238E27FC236}">
                <a16:creationId xmlns:a16="http://schemas.microsoft.com/office/drawing/2014/main" id="{E0963B1A-8EBB-DF6B-2A24-7F6FAEA33599}"/>
              </a:ext>
            </a:extLst>
          </p:cNvPr>
          <p:cNvSpPr/>
          <p:nvPr/>
        </p:nvSpPr>
        <p:spPr>
          <a:xfrm>
            <a:off x="8830759" y="1488930"/>
            <a:ext cx="1440000" cy="1440000"/>
          </a:xfrm>
          <a:prstGeom prst="diamond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7375350-A236-72A6-9630-C5CC96F48F2F}"/>
              </a:ext>
            </a:extLst>
          </p:cNvPr>
          <p:cNvSpPr txBox="1"/>
          <p:nvPr/>
        </p:nvSpPr>
        <p:spPr>
          <a:xfrm>
            <a:off x="9004335" y="2055040"/>
            <a:ext cx="109284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 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0" name="다이아몬드 59">
            <a:extLst>
              <a:ext uri="{FF2B5EF4-FFF2-40B4-BE49-F238E27FC236}">
                <a16:creationId xmlns:a16="http://schemas.microsoft.com/office/drawing/2014/main" id="{26707E2A-1AA6-9E91-5B51-D363028B3265}"/>
              </a:ext>
            </a:extLst>
          </p:cNvPr>
          <p:cNvSpPr/>
          <p:nvPr/>
        </p:nvSpPr>
        <p:spPr>
          <a:xfrm>
            <a:off x="3481247" y="1502821"/>
            <a:ext cx="1440000" cy="1440000"/>
          </a:xfrm>
          <a:prstGeom prst="diamond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624CB986-C881-B3A7-A6F2-384A257B16A7}"/>
              </a:ext>
            </a:extLst>
          </p:cNvPr>
          <p:cNvSpPr txBox="1"/>
          <p:nvPr/>
        </p:nvSpPr>
        <p:spPr>
          <a:xfrm>
            <a:off x="3654823" y="1957953"/>
            <a:ext cx="10928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특수 효과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선택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2" name="다이아몬드 61">
            <a:extLst>
              <a:ext uri="{FF2B5EF4-FFF2-40B4-BE49-F238E27FC236}">
                <a16:creationId xmlns:a16="http://schemas.microsoft.com/office/drawing/2014/main" id="{BE5DC2E6-25E9-E878-A03C-209CC8C444C8}"/>
              </a:ext>
            </a:extLst>
          </p:cNvPr>
          <p:cNvSpPr/>
          <p:nvPr/>
        </p:nvSpPr>
        <p:spPr>
          <a:xfrm>
            <a:off x="5264418" y="1502821"/>
            <a:ext cx="1440000" cy="1440000"/>
          </a:xfrm>
          <a:prstGeom prst="diamond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510445A3-9113-1257-A0D9-B2999524D2E2}"/>
              </a:ext>
            </a:extLst>
          </p:cNvPr>
          <p:cNvSpPr txBox="1"/>
          <p:nvPr/>
        </p:nvSpPr>
        <p:spPr>
          <a:xfrm>
            <a:off x="5437993" y="2055042"/>
            <a:ext cx="109284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라운드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4" name="다이아몬드 63">
            <a:extLst>
              <a:ext uri="{FF2B5EF4-FFF2-40B4-BE49-F238E27FC236}">
                <a16:creationId xmlns:a16="http://schemas.microsoft.com/office/drawing/2014/main" id="{C27D0640-EAE6-01A6-1E59-071F20C35747}"/>
              </a:ext>
            </a:extLst>
          </p:cNvPr>
          <p:cNvSpPr/>
          <p:nvPr/>
        </p:nvSpPr>
        <p:spPr>
          <a:xfrm>
            <a:off x="7047589" y="1499563"/>
            <a:ext cx="1440000" cy="1440000"/>
          </a:xfrm>
          <a:prstGeom prst="diamond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3F142F25-C0F3-BE2F-98BE-8E41384F9545}"/>
              </a:ext>
            </a:extLst>
          </p:cNvPr>
          <p:cNvSpPr txBox="1"/>
          <p:nvPr/>
        </p:nvSpPr>
        <p:spPr>
          <a:xfrm>
            <a:off x="7221165" y="2055041"/>
            <a:ext cx="109284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 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71CD39A-3667-E0EC-DEFF-D213E642F5A1}"/>
              </a:ext>
            </a:extLst>
          </p:cNvPr>
          <p:cNvSpPr txBox="1"/>
          <p:nvPr/>
        </p:nvSpPr>
        <p:spPr>
          <a:xfrm>
            <a:off x="548481" y="2055042"/>
            <a:ext cx="109284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DD91F08-F046-AD49-1E52-7F992599AD89}"/>
              </a:ext>
            </a:extLst>
          </p:cNvPr>
          <p:cNvSpPr/>
          <p:nvPr/>
        </p:nvSpPr>
        <p:spPr>
          <a:xfrm>
            <a:off x="266698" y="3321120"/>
            <a:ext cx="4356000" cy="2448000"/>
          </a:xfrm>
          <a:prstGeom prst="rect">
            <a:avLst/>
          </a:prstGeom>
          <a:solidFill>
            <a:schemeClr val="tx1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특수 효과 선택 </a:t>
            </a:r>
            <a:r>
              <a:rPr lang="en-US" altLang="ko-KR" dirty="0"/>
              <a:t>UI</a:t>
            </a:r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4523065-E5B1-17CB-DD61-0B3714C1F0D4}"/>
              </a:ext>
            </a:extLst>
          </p:cNvPr>
          <p:cNvSpPr/>
          <p:nvPr/>
        </p:nvSpPr>
        <p:spPr>
          <a:xfrm>
            <a:off x="266699" y="3321121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9C1A4C9-AF3D-BD9F-33E1-1817EFF0D312}"/>
              </a:ext>
            </a:extLst>
          </p:cNvPr>
          <p:cNvSpPr txBox="1"/>
          <p:nvPr/>
        </p:nvSpPr>
        <p:spPr>
          <a:xfrm>
            <a:off x="266699" y="3324783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특수 효과 선택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C41EC1-A83A-2DD5-4293-DA9FC404765E}"/>
              </a:ext>
            </a:extLst>
          </p:cNvPr>
          <p:cNvSpPr txBox="1"/>
          <p:nvPr/>
        </p:nvSpPr>
        <p:spPr>
          <a:xfrm>
            <a:off x="5067299" y="3212410"/>
            <a:ext cx="6858001" cy="18089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특수 효과 선택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투표가 끝난 후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10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개의 특수 효과 중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개를 선택 할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본인의 파티원과 중복되는 특수 효과는 선택 할 수 없습니다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30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초의 제한 시간이 존재하며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제한 시간 내에 선택하지 않으면 남은 특수 효과중에서 랜덤으로 선택됩니다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44267B3-76D4-8D6A-A722-F5C8E032B3C1}"/>
              </a:ext>
            </a:extLst>
          </p:cNvPr>
          <p:cNvSpPr txBox="1"/>
          <p:nvPr/>
        </p:nvSpPr>
        <p:spPr>
          <a:xfrm>
            <a:off x="7387947" y="4933891"/>
            <a:ext cx="4325623" cy="16704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기존에 있던 큐브 버프</a:t>
            </a:r>
            <a:r>
              <a:rPr lang="en-US" altLang="ko-KR" sz="14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</a:t>
            </a:r>
            <a:r>
              <a:rPr lang="ko-KR" altLang="en-US" sz="1400" dirty="0" err="1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디버프들</a:t>
            </a:r>
            <a:r>
              <a:rPr lang="ko-KR" altLang="en-US" sz="14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재활용해주면 될 듯</a:t>
            </a:r>
            <a:r>
              <a:rPr lang="en-US" altLang="ko-KR" sz="14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 </a:t>
            </a:r>
          </a:p>
          <a:p>
            <a:pPr algn="ctr">
              <a:lnSpc>
                <a:spcPct val="150000"/>
              </a:lnSpc>
            </a:pPr>
            <a:r>
              <a:rPr lang="ko-KR" altLang="en-US" sz="1400" dirty="0" err="1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안전빵으로</a:t>
            </a:r>
            <a:r>
              <a:rPr lang="ko-KR" altLang="en-US" sz="14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큐브의 </a:t>
            </a:r>
            <a:r>
              <a:rPr lang="ko-KR" altLang="en-US" sz="1400" dirty="0" err="1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버프효과를</a:t>
            </a:r>
            <a:r>
              <a:rPr lang="ko-KR" altLang="en-US" sz="14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고를 수도 있지만</a:t>
            </a:r>
            <a:br>
              <a:rPr lang="en-US" altLang="ko-KR" sz="14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 err="1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하이리스크</a:t>
            </a:r>
            <a:r>
              <a:rPr lang="ko-KR" altLang="en-US" sz="14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 err="1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하이리턴으로</a:t>
            </a:r>
            <a:r>
              <a:rPr lang="ko-KR" altLang="en-US" sz="14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 err="1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디버프효과를</a:t>
            </a:r>
            <a:r>
              <a:rPr lang="ko-KR" altLang="en-US" sz="14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고를 수도 있음</a:t>
            </a:r>
            <a:br>
              <a:rPr lang="en-US" altLang="ko-KR" sz="14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물론 버프</a:t>
            </a:r>
            <a:r>
              <a:rPr lang="en-US" altLang="ko-KR" sz="14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</a:t>
            </a:r>
            <a:r>
              <a:rPr lang="ko-KR" altLang="en-US" sz="1400" dirty="0" err="1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디버프라고</a:t>
            </a:r>
            <a:r>
              <a:rPr lang="ko-KR" altLang="en-US" sz="14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분류하지는 않음</a:t>
            </a:r>
            <a:r>
              <a:rPr lang="en-US" altLang="ko-KR" sz="14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(</a:t>
            </a:r>
            <a:r>
              <a:rPr lang="ko-KR" altLang="en-US" sz="14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현재 큐브의 버프</a:t>
            </a:r>
            <a:r>
              <a:rPr lang="en-US" altLang="ko-KR" sz="14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</a:t>
            </a:r>
            <a:r>
              <a:rPr lang="ko-KR" altLang="en-US" sz="1400" dirty="0" err="1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디버프를</a:t>
            </a:r>
            <a:r>
              <a:rPr lang="ko-KR" altLang="en-US" sz="14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말하는 거임</a:t>
            </a:r>
            <a:r>
              <a:rPr lang="en-US" altLang="ko-KR" sz="14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9506156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F4260F-DBF9-E728-E72E-E3481292F7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extBox 66">
            <a:extLst>
              <a:ext uri="{FF2B5EF4-FFF2-40B4-BE49-F238E27FC236}">
                <a16:creationId xmlns:a16="http://schemas.microsoft.com/office/drawing/2014/main" id="{BCF7E598-D451-DDA7-FBE8-C4D611810F1F}"/>
              </a:ext>
            </a:extLst>
          </p:cNvPr>
          <p:cNvSpPr txBox="1"/>
          <p:nvPr/>
        </p:nvSpPr>
        <p:spPr>
          <a:xfrm>
            <a:off x="10357635" y="2055040"/>
            <a:ext cx="109284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68907CBF-3775-5A2F-7A7D-AA01F7FB28CF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14321CA-CEE0-57D1-A9F0-BF4B703CFAAE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32B1DB0-DB3F-E704-615F-8E83C89F927C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8B5F254-3D03-261D-313D-46A65288C266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6CF6FD77-85AF-668E-0D19-BFE1DA8DE1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5D73B18-5751-5FAB-DF0D-451059E28828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5/8</a:t>
            </a:r>
          </a:p>
        </p:txBody>
      </p:sp>
      <p:sp>
        <p:nvSpPr>
          <p:cNvPr id="38" name="화살표: 아래쪽 37">
            <a:extLst>
              <a:ext uri="{FF2B5EF4-FFF2-40B4-BE49-F238E27FC236}">
                <a16:creationId xmlns:a16="http://schemas.microsoft.com/office/drawing/2014/main" id="{D1AC95A1-0216-34FE-DD7B-8BAE634FA667}"/>
              </a:ext>
            </a:extLst>
          </p:cNvPr>
          <p:cNvSpPr/>
          <p:nvPr/>
        </p:nvSpPr>
        <p:spPr>
          <a:xfrm rot="16200000">
            <a:off x="5909951" y="-2310998"/>
            <a:ext cx="247638" cy="9039860"/>
          </a:xfrm>
          <a:prstGeom prst="downArrow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9E702717-1D8C-634D-8508-642F0CC6A83A}"/>
              </a:ext>
            </a:extLst>
          </p:cNvPr>
          <p:cNvSpPr/>
          <p:nvPr/>
        </p:nvSpPr>
        <p:spPr>
          <a:xfrm>
            <a:off x="1698076" y="1488930"/>
            <a:ext cx="1440000" cy="1440000"/>
          </a:xfrm>
          <a:prstGeom prst="diamond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630C6B8-D49C-51D1-35D7-260D4A920D9E}"/>
              </a:ext>
            </a:extLst>
          </p:cNvPr>
          <p:cNvSpPr txBox="1"/>
          <p:nvPr/>
        </p:nvSpPr>
        <p:spPr>
          <a:xfrm>
            <a:off x="1871652" y="1957953"/>
            <a:ext cx="10928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7" name="다이아몬드 56">
            <a:extLst>
              <a:ext uri="{FF2B5EF4-FFF2-40B4-BE49-F238E27FC236}">
                <a16:creationId xmlns:a16="http://schemas.microsoft.com/office/drawing/2014/main" id="{ED85F20C-B74B-449B-5208-B387C7317F19}"/>
              </a:ext>
            </a:extLst>
          </p:cNvPr>
          <p:cNvSpPr/>
          <p:nvPr/>
        </p:nvSpPr>
        <p:spPr>
          <a:xfrm>
            <a:off x="8830759" y="1488930"/>
            <a:ext cx="1440000" cy="1440000"/>
          </a:xfrm>
          <a:prstGeom prst="diamond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B07C850-25B7-AF80-1CDC-5AAF0017DF4B}"/>
              </a:ext>
            </a:extLst>
          </p:cNvPr>
          <p:cNvSpPr txBox="1"/>
          <p:nvPr/>
        </p:nvSpPr>
        <p:spPr>
          <a:xfrm>
            <a:off x="9004335" y="2055040"/>
            <a:ext cx="109284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0" name="다이아몬드 59">
            <a:extLst>
              <a:ext uri="{FF2B5EF4-FFF2-40B4-BE49-F238E27FC236}">
                <a16:creationId xmlns:a16="http://schemas.microsoft.com/office/drawing/2014/main" id="{B9E0C1C4-8016-63BC-E2CC-12E456AC0F86}"/>
              </a:ext>
            </a:extLst>
          </p:cNvPr>
          <p:cNvSpPr/>
          <p:nvPr/>
        </p:nvSpPr>
        <p:spPr>
          <a:xfrm>
            <a:off x="3481247" y="1502821"/>
            <a:ext cx="1440000" cy="1440000"/>
          </a:xfrm>
          <a:prstGeom prst="diamond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89ECE5C-F326-1556-C22B-9C2F8274F73A}"/>
              </a:ext>
            </a:extLst>
          </p:cNvPr>
          <p:cNvSpPr txBox="1"/>
          <p:nvPr/>
        </p:nvSpPr>
        <p:spPr>
          <a:xfrm>
            <a:off x="3654823" y="1957953"/>
            <a:ext cx="10928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특수 효과</a:t>
            </a:r>
            <a:b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선택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2" name="다이아몬드 61">
            <a:extLst>
              <a:ext uri="{FF2B5EF4-FFF2-40B4-BE49-F238E27FC236}">
                <a16:creationId xmlns:a16="http://schemas.microsoft.com/office/drawing/2014/main" id="{908CC144-C656-A683-6DCE-6629B994ADD9}"/>
              </a:ext>
            </a:extLst>
          </p:cNvPr>
          <p:cNvSpPr/>
          <p:nvPr/>
        </p:nvSpPr>
        <p:spPr>
          <a:xfrm>
            <a:off x="5264418" y="1502821"/>
            <a:ext cx="1440000" cy="1440000"/>
          </a:xfrm>
          <a:prstGeom prst="diamond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EA922E75-4E95-BDA4-05FA-FE92387CACCC}"/>
              </a:ext>
            </a:extLst>
          </p:cNvPr>
          <p:cNvSpPr txBox="1"/>
          <p:nvPr/>
        </p:nvSpPr>
        <p:spPr>
          <a:xfrm>
            <a:off x="5437993" y="2055042"/>
            <a:ext cx="109284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라운드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4" name="다이아몬드 63">
            <a:extLst>
              <a:ext uri="{FF2B5EF4-FFF2-40B4-BE49-F238E27FC236}">
                <a16:creationId xmlns:a16="http://schemas.microsoft.com/office/drawing/2014/main" id="{1BFAE249-F5D7-B856-2486-701937E7DF17}"/>
              </a:ext>
            </a:extLst>
          </p:cNvPr>
          <p:cNvSpPr/>
          <p:nvPr/>
        </p:nvSpPr>
        <p:spPr>
          <a:xfrm>
            <a:off x="7047589" y="1499563"/>
            <a:ext cx="1440000" cy="1440000"/>
          </a:xfrm>
          <a:prstGeom prst="diamond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BA33B8F4-BE94-5157-E191-14326AA316E5}"/>
              </a:ext>
            </a:extLst>
          </p:cNvPr>
          <p:cNvSpPr txBox="1"/>
          <p:nvPr/>
        </p:nvSpPr>
        <p:spPr>
          <a:xfrm>
            <a:off x="7221165" y="2055041"/>
            <a:ext cx="109284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952DC900-60FA-E40F-8AEC-8D2874B401B0}"/>
              </a:ext>
            </a:extLst>
          </p:cNvPr>
          <p:cNvSpPr txBox="1"/>
          <p:nvPr/>
        </p:nvSpPr>
        <p:spPr>
          <a:xfrm>
            <a:off x="548481" y="2055042"/>
            <a:ext cx="109284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1C6BC66-FE39-8557-23B6-C56C63707FC8}"/>
              </a:ext>
            </a:extLst>
          </p:cNvPr>
          <p:cNvSpPr/>
          <p:nvPr/>
        </p:nvSpPr>
        <p:spPr>
          <a:xfrm>
            <a:off x="266698" y="3321120"/>
            <a:ext cx="4356000" cy="2448000"/>
          </a:xfrm>
          <a:prstGeom prst="rect">
            <a:avLst/>
          </a:prstGeom>
          <a:solidFill>
            <a:schemeClr val="tx1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대충 콘텐츠 시작 한 거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E9A8A08-0338-3AA1-2E51-FD4874E5CBDA}"/>
              </a:ext>
            </a:extLst>
          </p:cNvPr>
          <p:cNvSpPr/>
          <p:nvPr/>
        </p:nvSpPr>
        <p:spPr>
          <a:xfrm>
            <a:off x="266699" y="3321121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3387CB8-B2A4-A990-E8A1-FF95785D18F4}"/>
              </a:ext>
            </a:extLst>
          </p:cNvPr>
          <p:cNvSpPr txBox="1"/>
          <p:nvPr/>
        </p:nvSpPr>
        <p:spPr>
          <a:xfrm>
            <a:off x="266699" y="3324783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8965CD-EBFD-6157-F673-A51AFD550491}"/>
              </a:ext>
            </a:extLst>
          </p:cNvPr>
          <p:cNvSpPr txBox="1"/>
          <p:nvPr/>
        </p:nvSpPr>
        <p:spPr>
          <a:xfrm>
            <a:off x="5067299" y="3211988"/>
            <a:ext cx="6738620" cy="277845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특수 효과 선택이 끝난 후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30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 후 제외되지 않은 콘텐츠 중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개가 랜덤으로 선택되어 시작됩니다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전용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활성화 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진행 상황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상대 파티의 콘텐츠 진행률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각 파티의 점수 상황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목표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469413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19C7FC-728A-65E2-0168-B7B22BF078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extBox 66">
            <a:extLst>
              <a:ext uri="{FF2B5EF4-FFF2-40B4-BE49-F238E27FC236}">
                <a16:creationId xmlns:a16="http://schemas.microsoft.com/office/drawing/2014/main" id="{9EC90FC0-452E-93E0-84DB-BB61016D98A0}"/>
              </a:ext>
            </a:extLst>
          </p:cNvPr>
          <p:cNvSpPr txBox="1"/>
          <p:nvPr/>
        </p:nvSpPr>
        <p:spPr>
          <a:xfrm>
            <a:off x="10357635" y="2055040"/>
            <a:ext cx="109284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7EAFF5E4-EE7A-1641-9718-80F06CF6CF7A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F8F1972-A58D-05E3-A051-0FFF1553878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B924B4-5ABE-458B-F6F9-30A90283583B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A7E7D93-11D6-670D-BC37-1E70D14B3BF8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D8A2EF5D-23DD-B275-79B9-B8D1688991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989571C-F0F9-575B-68DF-7E5C05D00D2B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6/8</a:t>
            </a:r>
          </a:p>
        </p:txBody>
      </p:sp>
      <p:sp>
        <p:nvSpPr>
          <p:cNvPr id="38" name="화살표: 아래쪽 37">
            <a:extLst>
              <a:ext uri="{FF2B5EF4-FFF2-40B4-BE49-F238E27FC236}">
                <a16:creationId xmlns:a16="http://schemas.microsoft.com/office/drawing/2014/main" id="{C54CD96D-7D07-5855-04A2-5EFA2D535006}"/>
              </a:ext>
            </a:extLst>
          </p:cNvPr>
          <p:cNvSpPr/>
          <p:nvPr/>
        </p:nvSpPr>
        <p:spPr>
          <a:xfrm rot="16200000">
            <a:off x="5909951" y="-2310998"/>
            <a:ext cx="247638" cy="9039860"/>
          </a:xfrm>
          <a:prstGeom prst="downArrow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8DBBEE57-BE4F-0570-456A-640116DCA951}"/>
              </a:ext>
            </a:extLst>
          </p:cNvPr>
          <p:cNvSpPr/>
          <p:nvPr/>
        </p:nvSpPr>
        <p:spPr>
          <a:xfrm>
            <a:off x="1698076" y="1488930"/>
            <a:ext cx="1440000" cy="1440000"/>
          </a:xfrm>
          <a:prstGeom prst="diamond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97F2D74-1FAE-FC43-B708-24E0DEC755B4}"/>
              </a:ext>
            </a:extLst>
          </p:cNvPr>
          <p:cNvSpPr txBox="1"/>
          <p:nvPr/>
        </p:nvSpPr>
        <p:spPr>
          <a:xfrm>
            <a:off x="1871652" y="1957953"/>
            <a:ext cx="10928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7" name="다이아몬드 56">
            <a:extLst>
              <a:ext uri="{FF2B5EF4-FFF2-40B4-BE49-F238E27FC236}">
                <a16:creationId xmlns:a16="http://schemas.microsoft.com/office/drawing/2014/main" id="{F7633AF1-5F22-3A10-EC0D-4BA6FA68A637}"/>
              </a:ext>
            </a:extLst>
          </p:cNvPr>
          <p:cNvSpPr/>
          <p:nvPr/>
        </p:nvSpPr>
        <p:spPr>
          <a:xfrm>
            <a:off x="8830759" y="1488930"/>
            <a:ext cx="1440000" cy="1440000"/>
          </a:xfrm>
          <a:prstGeom prst="diamond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A8E2207-163B-E504-C82B-F008BFB7FD7C}"/>
              </a:ext>
            </a:extLst>
          </p:cNvPr>
          <p:cNvSpPr txBox="1"/>
          <p:nvPr/>
        </p:nvSpPr>
        <p:spPr>
          <a:xfrm>
            <a:off x="9004335" y="2055040"/>
            <a:ext cx="109284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0" name="다이아몬드 59">
            <a:extLst>
              <a:ext uri="{FF2B5EF4-FFF2-40B4-BE49-F238E27FC236}">
                <a16:creationId xmlns:a16="http://schemas.microsoft.com/office/drawing/2014/main" id="{1A455911-A718-D17D-A01D-0F6D29C33E4B}"/>
              </a:ext>
            </a:extLst>
          </p:cNvPr>
          <p:cNvSpPr/>
          <p:nvPr/>
        </p:nvSpPr>
        <p:spPr>
          <a:xfrm>
            <a:off x="3481247" y="1502821"/>
            <a:ext cx="1440000" cy="1440000"/>
          </a:xfrm>
          <a:prstGeom prst="diamond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7EF4B2BD-0028-B09C-13F0-AEB1154C0935}"/>
              </a:ext>
            </a:extLst>
          </p:cNvPr>
          <p:cNvSpPr txBox="1"/>
          <p:nvPr/>
        </p:nvSpPr>
        <p:spPr>
          <a:xfrm>
            <a:off x="3654823" y="1957953"/>
            <a:ext cx="10928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특수 효과</a:t>
            </a:r>
            <a:b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선택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2" name="다이아몬드 61">
            <a:extLst>
              <a:ext uri="{FF2B5EF4-FFF2-40B4-BE49-F238E27FC236}">
                <a16:creationId xmlns:a16="http://schemas.microsoft.com/office/drawing/2014/main" id="{A00C9704-C1D6-F1F1-EAEB-4477B42FC521}"/>
              </a:ext>
            </a:extLst>
          </p:cNvPr>
          <p:cNvSpPr/>
          <p:nvPr/>
        </p:nvSpPr>
        <p:spPr>
          <a:xfrm>
            <a:off x="5264418" y="1502821"/>
            <a:ext cx="1440000" cy="1440000"/>
          </a:xfrm>
          <a:prstGeom prst="diamond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D3716C68-AAB5-96B7-7508-D8B9236E426C}"/>
              </a:ext>
            </a:extLst>
          </p:cNvPr>
          <p:cNvSpPr txBox="1"/>
          <p:nvPr/>
        </p:nvSpPr>
        <p:spPr>
          <a:xfrm>
            <a:off x="5437993" y="2055042"/>
            <a:ext cx="109284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라운드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4" name="다이아몬드 63">
            <a:extLst>
              <a:ext uri="{FF2B5EF4-FFF2-40B4-BE49-F238E27FC236}">
                <a16:creationId xmlns:a16="http://schemas.microsoft.com/office/drawing/2014/main" id="{9F99BE42-B3D8-CA4A-92F4-9073CBC21FBB}"/>
              </a:ext>
            </a:extLst>
          </p:cNvPr>
          <p:cNvSpPr/>
          <p:nvPr/>
        </p:nvSpPr>
        <p:spPr>
          <a:xfrm>
            <a:off x="7047589" y="1499563"/>
            <a:ext cx="1440000" cy="1440000"/>
          </a:xfrm>
          <a:prstGeom prst="diamond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C6CFBAB3-51E9-02C2-0A73-3750C02F596D}"/>
              </a:ext>
            </a:extLst>
          </p:cNvPr>
          <p:cNvSpPr txBox="1"/>
          <p:nvPr/>
        </p:nvSpPr>
        <p:spPr>
          <a:xfrm>
            <a:off x="7221165" y="2055041"/>
            <a:ext cx="109284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6C278B13-29C5-8D9D-3F1A-E85CE848256A}"/>
              </a:ext>
            </a:extLst>
          </p:cNvPr>
          <p:cNvSpPr txBox="1"/>
          <p:nvPr/>
        </p:nvSpPr>
        <p:spPr>
          <a:xfrm>
            <a:off x="548481" y="2055042"/>
            <a:ext cx="109284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9700D95-52C5-92DE-4B47-3EE94A8E0161}"/>
              </a:ext>
            </a:extLst>
          </p:cNvPr>
          <p:cNvSpPr/>
          <p:nvPr/>
        </p:nvSpPr>
        <p:spPr>
          <a:xfrm>
            <a:off x="266698" y="3321120"/>
            <a:ext cx="4356000" cy="2448000"/>
          </a:xfrm>
          <a:prstGeom prst="rect">
            <a:avLst/>
          </a:prstGeom>
          <a:solidFill>
            <a:schemeClr val="tx1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에브니</a:t>
            </a:r>
            <a:r>
              <a:rPr lang="ko-KR" altLang="en-US" dirty="0"/>
              <a:t> 큐브 입장 장소에</a:t>
            </a:r>
            <a:br>
              <a:rPr lang="en-US" altLang="ko-KR" dirty="0"/>
            </a:br>
            <a:r>
              <a:rPr lang="ko-KR" altLang="en-US" dirty="0"/>
              <a:t>정비소 대충 붙여 놓은 듯한 이미지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9E37B8F-4C34-3BC8-C0C8-19F67570AB04}"/>
              </a:ext>
            </a:extLst>
          </p:cNvPr>
          <p:cNvSpPr/>
          <p:nvPr/>
        </p:nvSpPr>
        <p:spPr>
          <a:xfrm>
            <a:off x="266699" y="3321121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3F6DD6D-1EC7-6C0F-EAF1-B70F0A2E32DA}"/>
              </a:ext>
            </a:extLst>
          </p:cNvPr>
          <p:cNvSpPr txBox="1"/>
          <p:nvPr/>
        </p:nvSpPr>
        <p:spPr>
          <a:xfrm>
            <a:off x="266699" y="3324783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0A18BA-4659-6F6D-F763-EAD65E8333D1}"/>
              </a:ext>
            </a:extLst>
          </p:cNvPr>
          <p:cNvSpPr txBox="1"/>
          <p:nvPr/>
        </p:nvSpPr>
        <p:spPr>
          <a:xfrm>
            <a:off x="5067299" y="3211988"/>
            <a:ext cx="6738620" cy="18089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라운드의 목표를 달성하면 라운드가 종료됩니다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연출이 진행됩니다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시 정비소가 생성됩니다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상대 파티가 라운드를 진행중인 경우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상대 파티의 종료를 기다립니다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454977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75FCE0-F277-430E-4348-728017EACC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extBox 66">
            <a:extLst>
              <a:ext uri="{FF2B5EF4-FFF2-40B4-BE49-F238E27FC236}">
                <a16:creationId xmlns:a16="http://schemas.microsoft.com/office/drawing/2014/main" id="{F6892855-E932-BDB8-2F5D-C655CA30CA75}"/>
              </a:ext>
            </a:extLst>
          </p:cNvPr>
          <p:cNvSpPr txBox="1"/>
          <p:nvPr/>
        </p:nvSpPr>
        <p:spPr>
          <a:xfrm>
            <a:off x="10357635" y="2055040"/>
            <a:ext cx="109284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954E0202-2EDB-9A6E-53F0-EAEE9E1AB6F1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ED12D53-E5DD-AA7A-5172-9229EB0D1BDD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54AA0A7-9122-89EF-CB13-8A93D7C3A208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DCEE0CB-0854-8731-B861-83EC3CE3CDBD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EEECC886-6524-4C4A-B571-DFF169EEC8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16E5D4E-1011-E0B2-68D5-02484CA57D07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7/8</a:t>
            </a:r>
          </a:p>
        </p:txBody>
      </p:sp>
      <p:sp>
        <p:nvSpPr>
          <p:cNvPr id="38" name="화살표: 아래쪽 37">
            <a:extLst>
              <a:ext uri="{FF2B5EF4-FFF2-40B4-BE49-F238E27FC236}">
                <a16:creationId xmlns:a16="http://schemas.microsoft.com/office/drawing/2014/main" id="{F600BF4C-9086-4A6B-9E63-CF8DB3CCDC38}"/>
              </a:ext>
            </a:extLst>
          </p:cNvPr>
          <p:cNvSpPr/>
          <p:nvPr/>
        </p:nvSpPr>
        <p:spPr>
          <a:xfrm rot="16200000">
            <a:off x="5909951" y="-2310998"/>
            <a:ext cx="247638" cy="9039860"/>
          </a:xfrm>
          <a:prstGeom prst="downArrow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B11FCAAD-B053-C3B5-63BB-465A401947FA}"/>
              </a:ext>
            </a:extLst>
          </p:cNvPr>
          <p:cNvSpPr/>
          <p:nvPr/>
        </p:nvSpPr>
        <p:spPr>
          <a:xfrm>
            <a:off x="1698076" y="1488930"/>
            <a:ext cx="1440000" cy="1440000"/>
          </a:xfrm>
          <a:prstGeom prst="diamond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8B617F-960E-9D74-6C90-F72A925DE4A1}"/>
              </a:ext>
            </a:extLst>
          </p:cNvPr>
          <p:cNvSpPr txBox="1"/>
          <p:nvPr/>
        </p:nvSpPr>
        <p:spPr>
          <a:xfrm>
            <a:off x="1871652" y="1957953"/>
            <a:ext cx="10928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7" name="다이아몬드 56">
            <a:extLst>
              <a:ext uri="{FF2B5EF4-FFF2-40B4-BE49-F238E27FC236}">
                <a16:creationId xmlns:a16="http://schemas.microsoft.com/office/drawing/2014/main" id="{D32E5D6D-C685-465C-C4FD-B1985B5435F3}"/>
              </a:ext>
            </a:extLst>
          </p:cNvPr>
          <p:cNvSpPr/>
          <p:nvPr/>
        </p:nvSpPr>
        <p:spPr>
          <a:xfrm>
            <a:off x="8830759" y="1488930"/>
            <a:ext cx="1440000" cy="1440000"/>
          </a:xfrm>
          <a:prstGeom prst="diamond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8EC63356-FE58-FF37-3F08-1CCDF387EB71}"/>
              </a:ext>
            </a:extLst>
          </p:cNvPr>
          <p:cNvSpPr txBox="1"/>
          <p:nvPr/>
        </p:nvSpPr>
        <p:spPr>
          <a:xfrm>
            <a:off x="9004335" y="2055040"/>
            <a:ext cx="109284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0" name="다이아몬드 59">
            <a:extLst>
              <a:ext uri="{FF2B5EF4-FFF2-40B4-BE49-F238E27FC236}">
                <a16:creationId xmlns:a16="http://schemas.microsoft.com/office/drawing/2014/main" id="{45F80944-CCAB-D209-7564-10585D9B87FD}"/>
              </a:ext>
            </a:extLst>
          </p:cNvPr>
          <p:cNvSpPr/>
          <p:nvPr/>
        </p:nvSpPr>
        <p:spPr>
          <a:xfrm>
            <a:off x="3481247" y="1502821"/>
            <a:ext cx="1440000" cy="1440000"/>
          </a:xfrm>
          <a:prstGeom prst="diamond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53D95567-19E5-CF76-82D6-76F1BCFC7612}"/>
              </a:ext>
            </a:extLst>
          </p:cNvPr>
          <p:cNvSpPr txBox="1"/>
          <p:nvPr/>
        </p:nvSpPr>
        <p:spPr>
          <a:xfrm>
            <a:off x="3654823" y="1957953"/>
            <a:ext cx="10928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특수 효과</a:t>
            </a:r>
            <a:b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선택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2" name="다이아몬드 61">
            <a:extLst>
              <a:ext uri="{FF2B5EF4-FFF2-40B4-BE49-F238E27FC236}">
                <a16:creationId xmlns:a16="http://schemas.microsoft.com/office/drawing/2014/main" id="{46F3D39E-26A0-D208-4067-FA071BF5CEB3}"/>
              </a:ext>
            </a:extLst>
          </p:cNvPr>
          <p:cNvSpPr/>
          <p:nvPr/>
        </p:nvSpPr>
        <p:spPr>
          <a:xfrm>
            <a:off x="5264418" y="1502821"/>
            <a:ext cx="1440000" cy="1440000"/>
          </a:xfrm>
          <a:prstGeom prst="diamond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65CE1204-D41B-9D57-6A22-98734B4F74AF}"/>
              </a:ext>
            </a:extLst>
          </p:cNvPr>
          <p:cNvSpPr txBox="1"/>
          <p:nvPr/>
        </p:nvSpPr>
        <p:spPr>
          <a:xfrm>
            <a:off x="5437993" y="2055042"/>
            <a:ext cx="109284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라운드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4" name="다이아몬드 63">
            <a:extLst>
              <a:ext uri="{FF2B5EF4-FFF2-40B4-BE49-F238E27FC236}">
                <a16:creationId xmlns:a16="http://schemas.microsoft.com/office/drawing/2014/main" id="{69B1D6B6-81E4-F47E-3531-5FB2D84F392D}"/>
              </a:ext>
            </a:extLst>
          </p:cNvPr>
          <p:cNvSpPr/>
          <p:nvPr/>
        </p:nvSpPr>
        <p:spPr>
          <a:xfrm>
            <a:off x="7047589" y="1499563"/>
            <a:ext cx="1440000" cy="1440000"/>
          </a:xfrm>
          <a:prstGeom prst="diamond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29995DC0-7EF7-CBA7-BA3F-8DF8EF6DE9FD}"/>
              </a:ext>
            </a:extLst>
          </p:cNvPr>
          <p:cNvSpPr txBox="1"/>
          <p:nvPr/>
        </p:nvSpPr>
        <p:spPr>
          <a:xfrm>
            <a:off x="7221165" y="2055041"/>
            <a:ext cx="109284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A5FE49DC-A9F4-5007-997D-0147140ACDA5}"/>
              </a:ext>
            </a:extLst>
          </p:cNvPr>
          <p:cNvSpPr txBox="1"/>
          <p:nvPr/>
        </p:nvSpPr>
        <p:spPr>
          <a:xfrm>
            <a:off x="548481" y="2055042"/>
            <a:ext cx="109284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04A3115-699B-1EC5-626E-F7C6C48B3EC2}"/>
              </a:ext>
            </a:extLst>
          </p:cNvPr>
          <p:cNvSpPr/>
          <p:nvPr/>
        </p:nvSpPr>
        <p:spPr>
          <a:xfrm>
            <a:off x="266698" y="3321120"/>
            <a:ext cx="4356000" cy="2448000"/>
          </a:xfrm>
          <a:prstGeom prst="rect">
            <a:avLst/>
          </a:prstGeom>
          <a:solidFill>
            <a:schemeClr val="tx1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대충 라운드 결과 보여주는 </a:t>
            </a:r>
            <a:r>
              <a:rPr lang="en-US" altLang="ko-KR" dirty="0"/>
              <a:t>UI</a:t>
            </a:r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50F6467-AA37-706D-D760-A7A694709FFA}"/>
              </a:ext>
            </a:extLst>
          </p:cNvPr>
          <p:cNvSpPr/>
          <p:nvPr/>
        </p:nvSpPr>
        <p:spPr>
          <a:xfrm>
            <a:off x="266699" y="3321121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60FDD3C-016B-8E4F-75F7-2221531286A1}"/>
              </a:ext>
            </a:extLst>
          </p:cNvPr>
          <p:cNvSpPr txBox="1"/>
          <p:nvPr/>
        </p:nvSpPr>
        <p:spPr>
          <a:xfrm>
            <a:off x="266699" y="3324783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결과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FEA5EC-9D9B-7A27-B3FB-853CDD07229A}"/>
              </a:ext>
            </a:extLst>
          </p:cNvPr>
          <p:cNvSpPr txBox="1"/>
          <p:nvPr/>
        </p:nvSpPr>
        <p:spPr>
          <a:xfrm>
            <a:off x="5067299" y="3211988"/>
            <a:ext cx="6738620" cy="18089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결과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파티의 라운드가 종료된 경우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결과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출력합니다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목표를 먼저 달성한 파티가 해당 라운드를 승리하여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점을 획득합니다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(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무승부 없음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각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시 다음과 같이 작용합니다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9A958B4-C1A0-7843-08AE-765604E7D1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0902549"/>
              </p:ext>
            </p:extLst>
          </p:nvPr>
        </p:nvGraphicFramePr>
        <p:xfrm>
          <a:off x="5437992" y="5129040"/>
          <a:ext cx="6487308" cy="1097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15968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1781691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  <a:gridCol w="3689649">
                  <a:extLst>
                    <a:ext uri="{9D8B030D-6E8A-4147-A177-3AD203B41FA5}">
                      <a16:colId xmlns:a16="http://schemas.microsoft.com/office/drawing/2014/main" val="3253417002"/>
                    </a:ext>
                  </a:extLst>
                </a:gridCol>
              </a:tblGrid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1R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라운드 시작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212947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2R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점 파티가 </a:t>
                      </a:r>
                      <a:r>
                        <a:rPr lang="ko-KR" altLang="en-US" sz="1200" dirty="0">
                          <a:solidFill>
                            <a:srgbClr val="FF0000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없는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경우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라운드 시작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903786"/>
                  </a:ext>
                </a:extLst>
              </a:tr>
              <a:tr h="21294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점 파티가 </a:t>
                      </a:r>
                      <a:r>
                        <a:rPr lang="ko-KR" altLang="en-US" sz="1200" dirty="0">
                          <a:solidFill>
                            <a:srgbClr val="00B050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있는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경우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점을 달성한 파티가 최종 승리하며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종료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305173"/>
                  </a:ext>
                </a:extLst>
              </a:tr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3R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점을 달성한 파티가 최종 승리하며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종료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54188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55021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A37421-D028-7631-476E-E227D93600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extBox 66">
            <a:extLst>
              <a:ext uri="{FF2B5EF4-FFF2-40B4-BE49-F238E27FC236}">
                <a16:creationId xmlns:a16="http://schemas.microsoft.com/office/drawing/2014/main" id="{ECD880C0-8424-E9A0-99F5-55C93F79DFD1}"/>
              </a:ext>
            </a:extLst>
          </p:cNvPr>
          <p:cNvSpPr txBox="1"/>
          <p:nvPr/>
        </p:nvSpPr>
        <p:spPr>
          <a:xfrm>
            <a:off x="10357635" y="2055040"/>
            <a:ext cx="109284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26617296-C4DE-A7C4-9FB2-40DB6AB654BB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57DBC9D-D962-B6DD-2C4A-07B5D1660EB0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3A80F8-6D1B-7E51-9E0A-140076B76789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6B60215-40AE-0D45-09CA-6C8360D1C358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3CA76DEC-17C9-0561-5F64-0ECB0E18C5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08D30FC-7614-EA89-1D8E-77D94F534841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8/8</a:t>
            </a:r>
          </a:p>
        </p:txBody>
      </p:sp>
      <p:sp>
        <p:nvSpPr>
          <p:cNvPr id="38" name="화살표: 아래쪽 37">
            <a:extLst>
              <a:ext uri="{FF2B5EF4-FFF2-40B4-BE49-F238E27FC236}">
                <a16:creationId xmlns:a16="http://schemas.microsoft.com/office/drawing/2014/main" id="{81C1AE86-46B7-E83D-D064-1D43A7A182AF}"/>
              </a:ext>
            </a:extLst>
          </p:cNvPr>
          <p:cNvSpPr/>
          <p:nvPr/>
        </p:nvSpPr>
        <p:spPr>
          <a:xfrm rot="16200000">
            <a:off x="5909951" y="-2310998"/>
            <a:ext cx="247638" cy="9039860"/>
          </a:xfrm>
          <a:prstGeom prst="downArrow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6A4D0C05-7F4C-B83A-54BB-148E318C6654}"/>
              </a:ext>
            </a:extLst>
          </p:cNvPr>
          <p:cNvSpPr/>
          <p:nvPr/>
        </p:nvSpPr>
        <p:spPr>
          <a:xfrm>
            <a:off x="1698076" y="1488930"/>
            <a:ext cx="1440000" cy="1440000"/>
          </a:xfrm>
          <a:prstGeom prst="diamond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0BE8191-A891-CB94-B896-7C48239143BC}"/>
              </a:ext>
            </a:extLst>
          </p:cNvPr>
          <p:cNvSpPr txBox="1"/>
          <p:nvPr/>
        </p:nvSpPr>
        <p:spPr>
          <a:xfrm>
            <a:off x="1871652" y="1957953"/>
            <a:ext cx="10928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7" name="다이아몬드 56">
            <a:extLst>
              <a:ext uri="{FF2B5EF4-FFF2-40B4-BE49-F238E27FC236}">
                <a16:creationId xmlns:a16="http://schemas.microsoft.com/office/drawing/2014/main" id="{82EE1538-E51B-2FFA-3374-9E61724C18D7}"/>
              </a:ext>
            </a:extLst>
          </p:cNvPr>
          <p:cNvSpPr/>
          <p:nvPr/>
        </p:nvSpPr>
        <p:spPr>
          <a:xfrm>
            <a:off x="8830759" y="1488930"/>
            <a:ext cx="1440000" cy="1440000"/>
          </a:xfrm>
          <a:prstGeom prst="diamond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6B7FCC9-A3DE-E4A2-1C52-19DCF554D392}"/>
              </a:ext>
            </a:extLst>
          </p:cNvPr>
          <p:cNvSpPr txBox="1"/>
          <p:nvPr/>
        </p:nvSpPr>
        <p:spPr>
          <a:xfrm>
            <a:off x="9004335" y="2055040"/>
            <a:ext cx="109284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 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0" name="다이아몬드 59">
            <a:extLst>
              <a:ext uri="{FF2B5EF4-FFF2-40B4-BE49-F238E27FC236}">
                <a16:creationId xmlns:a16="http://schemas.microsoft.com/office/drawing/2014/main" id="{92A02EB8-FA91-B402-64C8-16725C92CA03}"/>
              </a:ext>
            </a:extLst>
          </p:cNvPr>
          <p:cNvSpPr/>
          <p:nvPr/>
        </p:nvSpPr>
        <p:spPr>
          <a:xfrm>
            <a:off x="3481247" y="1502821"/>
            <a:ext cx="1440000" cy="1440000"/>
          </a:xfrm>
          <a:prstGeom prst="diamond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238AC683-3575-BDD6-8014-8FC24C0CC38A}"/>
              </a:ext>
            </a:extLst>
          </p:cNvPr>
          <p:cNvSpPr txBox="1"/>
          <p:nvPr/>
        </p:nvSpPr>
        <p:spPr>
          <a:xfrm>
            <a:off x="3654823" y="1957953"/>
            <a:ext cx="10928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특수 효과</a:t>
            </a:r>
            <a:b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선택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2" name="다이아몬드 61">
            <a:extLst>
              <a:ext uri="{FF2B5EF4-FFF2-40B4-BE49-F238E27FC236}">
                <a16:creationId xmlns:a16="http://schemas.microsoft.com/office/drawing/2014/main" id="{49D9B5FF-6190-71D3-FB8C-7DEA841F892C}"/>
              </a:ext>
            </a:extLst>
          </p:cNvPr>
          <p:cNvSpPr/>
          <p:nvPr/>
        </p:nvSpPr>
        <p:spPr>
          <a:xfrm>
            <a:off x="5264418" y="1502821"/>
            <a:ext cx="1440000" cy="1440000"/>
          </a:xfrm>
          <a:prstGeom prst="diamond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24BB5C8-EE6D-8D37-1495-493602DC21FC}"/>
              </a:ext>
            </a:extLst>
          </p:cNvPr>
          <p:cNvSpPr txBox="1"/>
          <p:nvPr/>
        </p:nvSpPr>
        <p:spPr>
          <a:xfrm>
            <a:off x="5437993" y="2055042"/>
            <a:ext cx="109284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라운드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4" name="다이아몬드 63">
            <a:extLst>
              <a:ext uri="{FF2B5EF4-FFF2-40B4-BE49-F238E27FC236}">
                <a16:creationId xmlns:a16="http://schemas.microsoft.com/office/drawing/2014/main" id="{4715AC73-78F1-894D-BF0E-5165DEA4644A}"/>
              </a:ext>
            </a:extLst>
          </p:cNvPr>
          <p:cNvSpPr/>
          <p:nvPr/>
        </p:nvSpPr>
        <p:spPr>
          <a:xfrm>
            <a:off x="7047589" y="1499563"/>
            <a:ext cx="1440000" cy="1440000"/>
          </a:xfrm>
          <a:prstGeom prst="diamond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BA71D86C-6D19-8406-3267-927498CE631C}"/>
              </a:ext>
            </a:extLst>
          </p:cNvPr>
          <p:cNvSpPr txBox="1"/>
          <p:nvPr/>
        </p:nvSpPr>
        <p:spPr>
          <a:xfrm>
            <a:off x="7221165" y="2055041"/>
            <a:ext cx="109284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 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7C9DF8D1-52EC-523A-4942-81D043C03923}"/>
              </a:ext>
            </a:extLst>
          </p:cNvPr>
          <p:cNvSpPr txBox="1"/>
          <p:nvPr/>
        </p:nvSpPr>
        <p:spPr>
          <a:xfrm>
            <a:off x="548481" y="2055042"/>
            <a:ext cx="109284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B0B9144-9811-A5D8-2FAB-82A38E638A66}"/>
              </a:ext>
            </a:extLst>
          </p:cNvPr>
          <p:cNvSpPr/>
          <p:nvPr/>
        </p:nvSpPr>
        <p:spPr>
          <a:xfrm>
            <a:off x="266698" y="3321120"/>
            <a:ext cx="4356000" cy="2448000"/>
          </a:xfrm>
          <a:prstGeom prst="rect">
            <a:avLst/>
          </a:prstGeom>
          <a:solidFill>
            <a:schemeClr val="tx1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대충 </a:t>
            </a:r>
            <a:r>
              <a:rPr lang="ko-KR" altLang="en-US" dirty="0" err="1"/>
              <a:t>비브린</a:t>
            </a:r>
            <a:r>
              <a:rPr lang="ko-KR" altLang="en-US" dirty="0"/>
              <a:t> 큐브 결과 </a:t>
            </a:r>
            <a:r>
              <a:rPr lang="en-US" altLang="ko-KR" dirty="0"/>
              <a:t>UI</a:t>
            </a:r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FAAE0EC-3E2F-3F55-71E5-39034972E769}"/>
              </a:ext>
            </a:extLst>
          </p:cNvPr>
          <p:cNvSpPr/>
          <p:nvPr/>
        </p:nvSpPr>
        <p:spPr>
          <a:xfrm>
            <a:off x="266699" y="3321121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A0A192B-C5E6-ACA6-1141-30BE766C3F74}"/>
              </a:ext>
            </a:extLst>
          </p:cNvPr>
          <p:cNvSpPr txBox="1"/>
          <p:nvPr/>
        </p:nvSpPr>
        <p:spPr>
          <a:xfrm>
            <a:off x="266699" y="3324783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43867F-94B8-670D-5ECB-ABA1C0F017DC}"/>
              </a:ext>
            </a:extLst>
          </p:cNvPr>
          <p:cNvSpPr txBox="1"/>
          <p:nvPr/>
        </p:nvSpPr>
        <p:spPr>
          <a:xfrm>
            <a:off x="5067299" y="3211988"/>
            <a:ext cx="6738620" cy="18089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후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점을 달성한 파티가 최종 승리하며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큐브가 종료됩니다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 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결과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출력됩니다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결과 확인 후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탈출의 노래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혹은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결과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통해 나갈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380016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60CE12-DA62-096F-09F1-57A252CD76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11CBDD54-B078-86AB-9D0F-3222DC951176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A30D7B8-738C-2566-7E92-2904FB708825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2CB024-51AA-DA65-695B-31CDFB966C21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E6E0EA6-A4DA-47CC-D237-FC8BBAE31C98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510101E9-9A09-E733-B29C-789D88659A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9755E39-0F41-24BD-E229-DE305C0566CB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 플로우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B029B983-85A8-AA74-CAF1-7FD7097976D1}"/>
              </a:ext>
            </a:extLst>
          </p:cNvPr>
          <p:cNvSpPr/>
          <p:nvPr/>
        </p:nvSpPr>
        <p:spPr>
          <a:xfrm>
            <a:off x="695746" y="1384523"/>
            <a:ext cx="1732408" cy="400105"/>
          </a:xfrm>
          <a:prstGeom prst="roundRect">
            <a:avLst>
              <a:gd name="adj" fmla="val 5304"/>
            </a:avLst>
          </a:prstGeom>
          <a:solidFill>
            <a:srgbClr val="CDC7B6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</a:p>
        </p:txBody>
      </p:sp>
      <p:cxnSp>
        <p:nvCxnSpPr>
          <p:cNvPr id="39" name="연결선: 꺾임 38">
            <a:extLst>
              <a:ext uri="{FF2B5EF4-FFF2-40B4-BE49-F238E27FC236}">
                <a16:creationId xmlns:a16="http://schemas.microsoft.com/office/drawing/2014/main" id="{49721E2B-8391-3626-E4A9-A2C179874242}"/>
              </a:ext>
            </a:extLst>
          </p:cNvPr>
          <p:cNvCxnSpPr>
            <a:cxnSpLocks/>
            <a:stCxn id="59" idx="1"/>
            <a:endCxn id="62" idx="1"/>
          </p:cNvCxnSpPr>
          <p:nvPr/>
        </p:nvCxnSpPr>
        <p:spPr>
          <a:xfrm rot="10800000" flipV="1">
            <a:off x="695737" y="4745911"/>
            <a:ext cx="2" cy="1428133"/>
          </a:xfrm>
          <a:prstGeom prst="bentConnector3">
            <a:avLst>
              <a:gd name="adj1" fmla="val 11430100000"/>
            </a:avLst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6B221B3E-C5AA-1FA3-E956-9BC7E23A6A6A}"/>
              </a:ext>
            </a:extLst>
          </p:cNvPr>
          <p:cNvCxnSpPr>
            <a:cxnSpLocks/>
            <a:stCxn id="58" idx="2"/>
            <a:endCxn id="60" idx="0"/>
          </p:cNvCxnSpPr>
          <p:nvPr/>
        </p:nvCxnSpPr>
        <p:spPr>
          <a:xfrm flipH="1">
            <a:off x="1561940" y="5196747"/>
            <a:ext cx="2" cy="188570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804F5867-9642-9442-6212-EDB32AFF8830}"/>
              </a:ext>
            </a:extLst>
          </p:cNvPr>
          <p:cNvSpPr/>
          <p:nvPr/>
        </p:nvSpPr>
        <p:spPr>
          <a:xfrm>
            <a:off x="1647281" y="5070806"/>
            <a:ext cx="442036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NO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A11D3E69-B060-2DFE-4C91-D5F375F52E54}"/>
              </a:ext>
            </a:extLst>
          </p:cNvPr>
          <p:cNvSpPr/>
          <p:nvPr/>
        </p:nvSpPr>
        <p:spPr>
          <a:xfrm>
            <a:off x="266699" y="4480624"/>
            <a:ext cx="48759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CFA29D76-2732-E270-BEF5-BF50189226AD}"/>
              </a:ext>
            </a:extLst>
          </p:cNvPr>
          <p:cNvCxnSpPr>
            <a:cxnSpLocks/>
            <a:stCxn id="60" idx="2"/>
            <a:endCxn id="62" idx="0"/>
          </p:cNvCxnSpPr>
          <p:nvPr/>
        </p:nvCxnSpPr>
        <p:spPr>
          <a:xfrm>
            <a:off x="1561940" y="5785422"/>
            <a:ext cx="1" cy="188570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EF05F3F5-1402-D91E-2263-88611A6F48E3}"/>
              </a:ext>
            </a:extLst>
          </p:cNvPr>
          <p:cNvSpPr/>
          <p:nvPr/>
        </p:nvSpPr>
        <p:spPr>
          <a:xfrm>
            <a:off x="695739" y="1965907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</a:t>
            </a:r>
          </a:p>
        </p:txBody>
      </p: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1F2E6737-D25E-8733-4FD7-9140450D2851}"/>
              </a:ext>
            </a:extLst>
          </p:cNvPr>
          <p:cNvSpPr/>
          <p:nvPr/>
        </p:nvSpPr>
        <p:spPr>
          <a:xfrm>
            <a:off x="695739" y="2547291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특수 효과 선택</a:t>
            </a:r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F001AC68-EF64-7956-6853-D32F33EFB928}"/>
              </a:ext>
            </a:extLst>
          </p:cNvPr>
          <p:cNvSpPr/>
          <p:nvPr/>
        </p:nvSpPr>
        <p:spPr>
          <a:xfrm>
            <a:off x="695739" y="3128675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1R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</a:t>
            </a:r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35CCA98A-C499-AB4C-A635-BA254622DCF9}"/>
              </a:ext>
            </a:extLst>
          </p:cNvPr>
          <p:cNvSpPr/>
          <p:nvPr/>
        </p:nvSpPr>
        <p:spPr>
          <a:xfrm>
            <a:off x="695739" y="3710059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2R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</a:t>
            </a:r>
          </a:p>
        </p:txBody>
      </p:sp>
      <p:sp>
        <p:nvSpPr>
          <p:cNvPr id="58" name="다이아몬드 57">
            <a:extLst>
              <a:ext uri="{FF2B5EF4-FFF2-40B4-BE49-F238E27FC236}">
                <a16:creationId xmlns:a16="http://schemas.microsoft.com/office/drawing/2014/main" id="{1C530A7E-70CE-7A1B-D245-CA486800D961}"/>
              </a:ext>
            </a:extLst>
          </p:cNvPr>
          <p:cNvSpPr/>
          <p:nvPr/>
        </p:nvSpPr>
        <p:spPr>
          <a:xfrm>
            <a:off x="695739" y="4291443"/>
            <a:ext cx="1732405" cy="905304"/>
          </a:xfrm>
          <a:prstGeom prst="diamond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395AFE4D-8E19-83BD-6996-86233D39D214}"/>
              </a:ext>
            </a:extLst>
          </p:cNvPr>
          <p:cNvSpPr/>
          <p:nvPr/>
        </p:nvSpPr>
        <p:spPr>
          <a:xfrm>
            <a:off x="695739" y="4545859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회 승리 파티가 있는가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5FE878BC-2F7E-999C-09DC-1D04BB5ED290}"/>
              </a:ext>
            </a:extLst>
          </p:cNvPr>
          <p:cNvSpPr/>
          <p:nvPr/>
        </p:nvSpPr>
        <p:spPr>
          <a:xfrm>
            <a:off x="695736" y="5385317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3R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</a:t>
            </a:r>
          </a:p>
        </p:txBody>
      </p:sp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F7A74A70-D936-0415-1EE2-A60642ADFCBD}"/>
              </a:ext>
            </a:extLst>
          </p:cNvPr>
          <p:cNvSpPr/>
          <p:nvPr/>
        </p:nvSpPr>
        <p:spPr>
          <a:xfrm>
            <a:off x="695737" y="5973992"/>
            <a:ext cx="1732408" cy="400105"/>
          </a:xfrm>
          <a:prstGeom prst="roundRect">
            <a:avLst>
              <a:gd name="adj" fmla="val 5304"/>
            </a:avLst>
          </a:prstGeom>
          <a:solidFill>
            <a:srgbClr val="CDC7B6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8025F885-8965-D5F6-CC87-9154B8A564EA}"/>
              </a:ext>
            </a:extLst>
          </p:cNvPr>
          <p:cNvCxnSpPr>
            <a:cxnSpLocks/>
            <a:stCxn id="57" idx="2"/>
            <a:endCxn id="58" idx="0"/>
          </p:cNvCxnSpPr>
          <p:nvPr/>
        </p:nvCxnSpPr>
        <p:spPr>
          <a:xfrm flipH="1">
            <a:off x="1561942" y="4110164"/>
            <a:ext cx="1" cy="181279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B0E42ABC-C19F-8055-EB50-DAF459DF923A}"/>
              </a:ext>
            </a:extLst>
          </p:cNvPr>
          <p:cNvCxnSpPr>
            <a:cxnSpLocks/>
            <a:stCxn id="56" idx="2"/>
            <a:endCxn id="57" idx="0"/>
          </p:cNvCxnSpPr>
          <p:nvPr/>
        </p:nvCxnSpPr>
        <p:spPr>
          <a:xfrm>
            <a:off x="1561943" y="3528780"/>
            <a:ext cx="0" cy="181279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1E3DB261-235E-72CC-88F4-06956DD60075}"/>
              </a:ext>
            </a:extLst>
          </p:cNvPr>
          <p:cNvCxnSpPr>
            <a:cxnSpLocks/>
            <a:stCxn id="55" idx="2"/>
            <a:endCxn id="56" idx="0"/>
          </p:cNvCxnSpPr>
          <p:nvPr/>
        </p:nvCxnSpPr>
        <p:spPr>
          <a:xfrm>
            <a:off x="1561943" y="2947396"/>
            <a:ext cx="0" cy="181279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94E581C5-762A-7337-3F3C-DED7BB07071F}"/>
              </a:ext>
            </a:extLst>
          </p:cNvPr>
          <p:cNvCxnSpPr>
            <a:cxnSpLocks/>
            <a:stCxn id="54" idx="2"/>
            <a:endCxn id="55" idx="0"/>
          </p:cNvCxnSpPr>
          <p:nvPr/>
        </p:nvCxnSpPr>
        <p:spPr>
          <a:xfrm>
            <a:off x="1561943" y="2366012"/>
            <a:ext cx="0" cy="181279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0353E8EB-EAEB-5849-9452-53DE4ED0AEF7}"/>
              </a:ext>
            </a:extLst>
          </p:cNvPr>
          <p:cNvCxnSpPr>
            <a:cxnSpLocks/>
            <a:stCxn id="15" idx="2"/>
            <a:endCxn id="54" idx="0"/>
          </p:cNvCxnSpPr>
          <p:nvPr/>
        </p:nvCxnSpPr>
        <p:spPr>
          <a:xfrm flipH="1">
            <a:off x="1561943" y="1784628"/>
            <a:ext cx="7" cy="181279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사각형: 둥근 모서리 91">
            <a:extLst>
              <a:ext uri="{FF2B5EF4-FFF2-40B4-BE49-F238E27FC236}">
                <a16:creationId xmlns:a16="http://schemas.microsoft.com/office/drawing/2014/main" id="{E354A7F4-5612-ABC2-963E-8C41C3E26C06}"/>
              </a:ext>
            </a:extLst>
          </p:cNvPr>
          <p:cNvSpPr/>
          <p:nvPr/>
        </p:nvSpPr>
        <p:spPr>
          <a:xfrm>
            <a:off x="5067299" y="2045103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활성화된 콘텐츠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중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랜덤 선택</a:t>
            </a:r>
          </a:p>
        </p:txBody>
      </p:sp>
      <p:sp>
        <p:nvSpPr>
          <p:cNvPr id="95" name="사각형: 둥근 모서리 94">
            <a:extLst>
              <a:ext uri="{FF2B5EF4-FFF2-40B4-BE49-F238E27FC236}">
                <a16:creationId xmlns:a16="http://schemas.microsoft.com/office/drawing/2014/main" id="{C7832258-E8A4-AD72-BD63-BFFB75B1CA69}"/>
              </a:ext>
            </a:extLst>
          </p:cNvPr>
          <p:cNvSpPr/>
          <p:nvPr/>
        </p:nvSpPr>
        <p:spPr>
          <a:xfrm>
            <a:off x="5067299" y="3177459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전용 로딩 화면 출력</a:t>
            </a:r>
          </a:p>
        </p:txBody>
      </p:sp>
      <p:sp>
        <p:nvSpPr>
          <p:cNvPr id="96" name="사각형: 둥근 모서리 95">
            <a:extLst>
              <a:ext uri="{FF2B5EF4-FFF2-40B4-BE49-F238E27FC236}">
                <a16:creationId xmlns:a16="http://schemas.microsoft.com/office/drawing/2014/main" id="{06EB027B-3A2A-643C-25D8-5AD7750EA79B}"/>
              </a:ext>
            </a:extLst>
          </p:cNvPr>
          <p:cNvSpPr/>
          <p:nvPr/>
        </p:nvSpPr>
        <p:spPr>
          <a:xfrm>
            <a:off x="5067299" y="2589572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선택된 콘텐츠 정보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불러오기</a:t>
            </a:r>
          </a:p>
        </p:txBody>
      </p:sp>
      <p:sp>
        <p:nvSpPr>
          <p:cNvPr id="101" name="사각형: 둥근 모서리 100">
            <a:extLst>
              <a:ext uri="{FF2B5EF4-FFF2-40B4-BE49-F238E27FC236}">
                <a16:creationId xmlns:a16="http://schemas.microsoft.com/office/drawing/2014/main" id="{BC13DB32-652F-F836-D96A-7D4121EF45FD}"/>
              </a:ext>
            </a:extLst>
          </p:cNvPr>
          <p:cNvSpPr/>
          <p:nvPr/>
        </p:nvSpPr>
        <p:spPr>
          <a:xfrm>
            <a:off x="2881519" y="1961751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en-US" altLang="ko-KR" sz="1000" dirty="0" err="1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vivrin_content_table</a:t>
            </a:r>
            <a:r>
              <a:rPr lang="en-US" altLang="ko-KR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br>
              <a:rPr lang="en-US" altLang="ko-KR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랜덤 선택</a:t>
            </a:r>
          </a:p>
        </p:txBody>
      </p:sp>
      <p:sp>
        <p:nvSpPr>
          <p:cNvPr id="102" name="사각형: 둥근 모서리 101">
            <a:extLst>
              <a:ext uri="{FF2B5EF4-FFF2-40B4-BE49-F238E27FC236}">
                <a16:creationId xmlns:a16="http://schemas.microsoft.com/office/drawing/2014/main" id="{B27D10CF-F24A-90A2-2529-3916809043B4}"/>
              </a:ext>
            </a:extLst>
          </p:cNvPr>
          <p:cNvSpPr/>
          <p:nvPr/>
        </p:nvSpPr>
        <p:spPr>
          <a:xfrm>
            <a:off x="5067299" y="3765346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현재 선택된 콘텐츠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비활성화 및 플레이 처리</a:t>
            </a:r>
          </a:p>
        </p:txBody>
      </p:sp>
    </p:spTree>
    <p:extLst>
      <p:ext uri="{BB962C8B-B14F-4D97-AF65-F5344CB8AC3E}">
        <p14:creationId xmlns:p14="http://schemas.microsoft.com/office/powerpoint/2010/main" val="19162080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269CADC-051D-47F1-9A8B-CD169786E980}"/>
              </a:ext>
            </a:extLst>
          </p:cNvPr>
          <p:cNvSpPr txBox="1"/>
          <p:nvPr/>
        </p:nvSpPr>
        <p:spPr>
          <a:xfrm>
            <a:off x="4098930" y="342900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8CD20D-5033-4FB3-B57A-9E39DC9E6FE6}"/>
              </a:ext>
            </a:extLst>
          </p:cNvPr>
          <p:cNvSpPr txBox="1"/>
          <p:nvPr/>
        </p:nvSpPr>
        <p:spPr>
          <a:xfrm>
            <a:off x="5200650" y="2721114"/>
            <a:ext cx="1790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01</a:t>
            </a:r>
            <a:endParaRPr lang="ko-KR" altLang="en-US" sz="4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0CEB87F-401C-43C1-B14B-7EC79ECD8E79}"/>
              </a:ext>
            </a:extLst>
          </p:cNvPr>
          <p:cNvCxnSpPr>
            <a:cxnSpLocks/>
          </p:cNvCxnSpPr>
          <p:nvPr/>
        </p:nvCxnSpPr>
        <p:spPr>
          <a:xfrm flipH="1">
            <a:off x="1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09648700-8D8B-49D3-B6D9-F7FD9E413E82}"/>
              </a:ext>
            </a:extLst>
          </p:cNvPr>
          <p:cNvSpPr/>
          <p:nvPr/>
        </p:nvSpPr>
        <p:spPr>
          <a:xfrm>
            <a:off x="934747" y="2844226"/>
            <a:ext cx="360000" cy="360000"/>
          </a:xfrm>
          <a:prstGeom prst="diamond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다이아몬드 10">
            <a:extLst>
              <a:ext uri="{FF2B5EF4-FFF2-40B4-BE49-F238E27FC236}">
                <a16:creationId xmlns:a16="http://schemas.microsoft.com/office/drawing/2014/main" id="{B2E5B939-280B-46FD-AAF7-82BDB706C817}"/>
              </a:ext>
            </a:extLst>
          </p:cNvPr>
          <p:cNvSpPr/>
          <p:nvPr/>
        </p:nvSpPr>
        <p:spPr>
          <a:xfrm>
            <a:off x="2261580" y="2844226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다이아몬드 11">
            <a:extLst>
              <a:ext uri="{FF2B5EF4-FFF2-40B4-BE49-F238E27FC236}">
                <a16:creationId xmlns:a16="http://schemas.microsoft.com/office/drawing/2014/main" id="{3D80D725-DA42-4503-8917-412086CEEBA8}"/>
              </a:ext>
            </a:extLst>
          </p:cNvPr>
          <p:cNvSpPr/>
          <p:nvPr/>
        </p:nvSpPr>
        <p:spPr>
          <a:xfrm>
            <a:off x="3588413" y="2844226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241DE43E-ACB8-4AD6-9196-55979599383C}"/>
              </a:ext>
            </a:extLst>
          </p:cNvPr>
          <p:cNvSpPr/>
          <p:nvPr/>
        </p:nvSpPr>
        <p:spPr>
          <a:xfrm>
            <a:off x="8243589" y="2844226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46F24497-C602-4E11-AE3F-448EC31DB7A8}"/>
              </a:ext>
            </a:extLst>
          </p:cNvPr>
          <p:cNvSpPr/>
          <p:nvPr/>
        </p:nvSpPr>
        <p:spPr>
          <a:xfrm>
            <a:off x="9570422" y="2844226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8696049C-979A-4AE6-971A-E4C5B94343A7}"/>
              </a:ext>
            </a:extLst>
          </p:cNvPr>
          <p:cNvSpPr/>
          <p:nvPr/>
        </p:nvSpPr>
        <p:spPr>
          <a:xfrm>
            <a:off x="10897253" y="2844226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86E27231-1462-491E-92BC-FD04DDDB617F}"/>
              </a:ext>
            </a:extLst>
          </p:cNvPr>
          <p:cNvCxnSpPr>
            <a:cxnSpLocks/>
          </p:cNvCxnSpPr>
          <p:nvPr/>
        </p:nvCxnSpPr>
        <p:spPr>
          <a:xfrm flipH="1">
            <a:off x="7515226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88224DD-D034-4526-892A-C86D3CBCEACC}"/>
              </a:ext>
            </a:extLst>
          </p:cNvPr>
          <p:cNvSpPr txBox="1"/>
          <p:nvPr/>
        </p:nvSpPr>
        <p:spPr>
          <a:xfrm>
            <a:off x="568323" y="2477812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614D87F-FC2C-4D63-A3C0-E11343FC96BE}"/>
              </a:ext>
            </a:extLst>
          </p:cNvPr>
          <p:cNvSpPr txBox="1"/>
          <p:nvPr/>
        </p:nvSpPr>
        <p:spPr>
          <a:xfrm>
            <a:off x="1895156" y="2477812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소개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090281D-A8A4-4450-8F52-B3BC13376BFE}"/>
              </a:ext>
            </a:extLst>
          </p:cNvPr>
          <p:cNvSpPr txBox="1"/>
          <p:nvPr/>
        </p:nvSpPr>
        <p:spPr>
          <a:xfrm>
            <a:off x="3221989" y="247781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8754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8CCBAC-7AB2-016F-17DB-AFB6C38363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8BB910E8-10EB-A454-90D7-A7859E7822DA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46C101A-7CFB-37F2-85E0-1BAFEBA45CBE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EB6C62-357C-DBD2-BF1E-CA000EE9887B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E112E48-1FD6-4072-4DA8-26E8FFEF49CE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6CC48D0C-317C-ABC8-87BA-78CBD5DFFE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FAC4049-7EFC-11F9-575A-9EC77D180C11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매커니즘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65AD8C4-F896-9609-8C31-C1B0AEAC5E55}"/>
              </a:ext>
            </a:extLst>
          </p:cNvPr>
          <p:cNvSpPr txBox="1"/>
          <p:nvPr/>
        </p:nvSpPr>
        <p:spPr>
          <a:xfrm>
            <a:off x="266699" y="1465803"/>
            <a:ext cx="11658600" cy="21321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시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로딩중에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en-US" altLang="ko-KR" sz="1400" dirty="0" err="1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vivrin_content_table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을 참조하여 콘텐츠를 랜덤으로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개를 선별합니다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두 파티 모두 하나의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큐브의 공간에 입장합니다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일종의 로비 공간으로 작은 면적이며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특별히 이동 할 이유도 이동 할 곳도 없습니다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정비소가 존재합니다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전용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활성화 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진행 상황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UI</a:t>
            </a:r>
          </a:p>
        </p:txBody>
      </p:sp>
    </p:spTree>
    <p:extLst>
      <p:ext uri="{BB962C8B-B14F-4D97-AF65-F5344CB8AC3E}">
        <p14:creationId xmlns:p14="http://schemas.microsoft.com/office/powerpoint/2010/main" val="12167188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7964200-4B69-D15E-2407-5885648BB55B}"/>
              </a:ext>
            </a:extLst>
          </p:cNvPr>
          <p:cNvSpPr txBox="1"/>
          <p:nvPr/>
        </p:nvSpPr>
        <p:spPr>
          <a:xfrm>
            <a:off x="1734163" y="3429000"/>
            <a:ext cx="6858001" cy="24552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로딩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특수 효과 선택이 끝난 후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30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 후 콘텐츠가 시작됩니다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전용 로딩 화면으로 넘어가며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로딩 화면에서 다양한 정보를 보여줍니다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제시된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개의 콘텐츠와 제외된 콘텐츠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현재 선택된 콘텐츠 이름과 이미지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현재 점수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플레이어 직업과 닉네임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858629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728EA4B-5C2F-4B1E-A366-9B75144BD519}"/>
              </a:ext>
            </a:extLst>
          </p:cNvPr>
          <p:cNvSpPr txBox="1"/>
          <p:nvPr/>
        </p:nvSpPr>
        <p:spPr>
          <a:xfrm>
            <a:off x="1998665" y="1905506"/>
            <a:ext cx="8194669" cy="304698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96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창고</a:t>
            </a:r>
            <a:br>
              <a:rPr lang="en-US" altLang="ko-KR" sz="96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96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아래 슬라이드</a:t>
            </a:r>
            <a:endParaRPr lang="en-US" altLang="ko-KR" sz="9600" dirty="0">
              <a:solidFill>
                <a:srgbClr val="FF0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9362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4846973-6C80-48D7-88BD-FEF435CC5D8A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B6121-E034-43D4-9695-682E60673F3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FDCF440-D8E4-4011-98F2-939F9C2E08A9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1/5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B660FED-5713-4699-392D-AE1B048676FE}"/>
              </a:ext>
            </a:extLst>
          </p:cNvPr>
          <p:cNvSpPr txBox="1"/>
          <p:nvPr/>
        </p:nvSpPr>
        <p:spPr>
          <a:xfrm>
            <a:off x="266699" y="1658147"/>
            <a:ext cx="6152301" cy="102412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콘텐트 투표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제작 필요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인게임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 현재 상황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프로그레스바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형태의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제공해줘야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할듯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이런 느낌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A6608B46-DFB8-538F-6472-0A7966816E2A}"/>
              </a:ext>
            </a:extLst>
          </p:cNvPr>
          <p:cNvCxnSpPr>
            <a:cxnSpLocks/>
          </p:cNvCxnSpPr>
          <p:nvPr/>
        </p:nvCxnSpPr>
        <p:spPr>
          <a:xfrm flipH="1">
            <a:off x="796200" y="2774171"/>
            <a:ext cx="5093301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CE9F7133-4922-EF7D-1379-1E06CC8E22AB}"/>
              </a:ext>
            </a:extLst>
          </p:cNvPr>
          <p:cNvSpPr/>
          <p:nvPr/>
        </p:nvSpPr>
        <p:spPr>
          <a:xfrm>
            <a:off x="1162624" y="2600264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01AA75-6E39-5CBD-E2E5-068481DDA9B7}"/>
              </a:ext>
            </a:extLst>
          </p:cNvPr>
          <p:cNvSpPr txBox="1"/>
          <p:nvPr/>
        </p:nvSpPr>
        <p:spPr>
          <a:xfrm>
            <a:off x="796200" y="2903338"/>
            <a:ext cx="1092848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다이아몬드 6">
            <a:extLst>
              <a:ext uri="{FF2B5EF4-FFF2-40B4-BE49-F238E27FC236}">
                <a16:creationId xmlns:a16="http://schemas.microsoft.com/office/drawing/2014/main" id="{C95B3119-1D45-D235-FB60-21F183700D0C}"/>
              </a:ext>
            </a:extLst>
          </p:cNvPr>
          <p:cNvSpPr/>
          <p:nvPr/>
        </p:nvSpPr>
        <p:spPr>
          <a:xfrm>
            <a:off x="2224951" y="2600264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47AF8A2-1019-E05A-DF18-18033E393E00}"/>
              </a:ext>
            </a:extLst>
          </p:cNvPr>
          <p:cNvSpPr txBox="1"/>
          <p:nvPr/>
        </p:nvSpPr>
        <p:spPr>
          <a:xfrm>
            <a:off x="1858527" y="2903338"/>
            <a:ext cx="1092848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특수 효과</a:t>
            </a:r>
            <a:b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선택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F9A0C314-AAE3-55C4-1591-1DB9C73CA6CB}"/>
              </a:ext>
            </a:extLst>
          </p:cNvPr>
          <p:cNvSpPr/>
          <p:nvPr/>
        </p:nvSpPr>
        <p:spPr>
          <a:xfrm>
            <a:off x="3214611" y="2600264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4B808F1-057E-4AF3-F6AE-606EA9145B1E}"/>
              </a:ext>
            </a:extLst>
          </p:cNvPr>
          <p:cNvSpPr txBox="1"/>
          <p:nvPr/>
        </p:nvSpPr>
        <p:spPr>
          <a:xfrm>
            <a:off x="2848187" y="299567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다이아몬드 16">
            <a:extLst>
              <a:ext uri="{FF2B5EF4-FFF2-40B4-BE49-F238E27FC236}">
                <a16:creationId xmlns:a16="http://schemas.microsoft.com/office/drawing/2014/main" id="{E7C323BE-A12B-E4E4-687B-28AAE8E35279}"/>
              </a:ext>
            </a:extLst>
          </p:cNvPr>
          <p:cNvSpPr/>
          <p:nvPr/>
        </p:nvSpPr>
        <p:spPr>
          <a:xfrm>
            <a:off x="4168281" y="2600264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B7FF0AD-003A-E162-4D09-CA1994E5A17F}"/>
              </a:ext>
            </a:extLst>
          </p:cNvPr>
          <p:cNvSpPr txBox="1"/>
          <p:nvPr/>
        </p:nvSpPr>
        <p:spPr>
          <a:xfrm>
            <a:off x="3801857" y="299567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다이아몬드 19">
            <a:extLst>
              <a:ext uri="{FF2B5EF4-FFF2-40B4-BE49-F238E27FC236}">
                <a16:creationId xmlns:a16="http://schemas.microsoft.com/office/drawing/2014/main" id="{AC5A6125-6E5D-D959-7EB6-2A76A1353AA2}"/>
              </a:ext>
            </a:extLst>
          </p:cNvPr>
          <p:cNvSpPr/>
          <p:nvPr/>
        </p:nvSpPr>
        <p:spPr>
          <a:xfrm>
            <a:off x="5163077" y="2600264"/>
            <a:ext cx="360000" cy="360000"/>
          </a:xfrm>
          <a:prstGeom prst="diamond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C00D88B-514A-4735-3E7A-50A2989E2DE4}"/>
              </a:ext>
            </a:extLst>
          </p:cNvPr>
          <p:cNvSpPr txBox="1"/>
          <p:nvPr/>
        </p:nvSpPr>
        <p:spPr>
          <a:xfrm>
            <a:off x="4796653" y="299567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 </a:t>
            </a:r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8B75A05-675E-F07A-8824-B08E436E137B}"/>
              </a:ext>
            </a:extLst>
          </p:cNvPr>
          <p:cNvSpPr txBox="1"/>
          <p:nvPr/>
        </p:nvSpPr>
        <p:spPr>
          <a:xfrm>
            <a:off x="2848187" y="3226503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승리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4FF5D89-C30D-E7F3-9FF9-8800A2A63D71}"/>
              </a:ext>
            </a:extLst>
          </p:cNvPr>
          <p:cNvSpPr txBox="1"/>
          <p:nvPr/>
        </p:nvSpPr>
        <p:spPr>
          <a:xfrm>
            <a:off x="3801857" y="3249587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패배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87A4D32-E753-F4DB-7F25-30C2B8ACE12A}"/>
              </a:ext>
            </a:extLst>
          </p:cNvPr>
          <p:cNvSpPr txBox="1"/>
          <p:nvPr/>
        </p:nvSpPr>
        <p:spPr>
          <a:xfrm>
            <a:off x="4796653" y="3226503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진행중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C4FA27F0-9AFB-856D-7591-521CC48A7F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2824685"/>
              </p:ext>
            </p:extLst>
          </p:nvPr>
        </p:nvGraphicFramePr>
        <p:xfrm>
          <a:off x="2757193" y="4514053"/>
          <a:ext cx="5887671" cy="1371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62557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1962557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  <a:gridCol w="1962557">
                  <a:extLst>
                    <a:ext uri="{9D8B030D-6E8A-4147-A177-3AD203B41FA5}">
                      <a16:colId xmlns:a16="http://schemas.microsoft.com/office/drawing/2014/main" val="217091520"/>
                    </a:ext>
                  </a:extLst>
                </a:gridCol>
              </a:tblGrid>
              <a:tr h="2362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1R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2R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3R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393700">
                <a:tc row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라운드 시작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 파티가 </a:t>
                      </a:r>
                      <a:r>
                        <a:rPr lang="ko-KR" altLang="en-US" sz="1200" dirty="0">
                          <a:solidFill>
                            <a:srgbClr val="790AFB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있는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경우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 파티가 최종 승리하며 콘텐츠 종료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 파티가 최종 승리하며 콘텐츠 종료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pPr marL="171450" indent="-171450" algn="ctr" latinLnBrk="1">
                        <a:buFont typeface="Arial" panose="020B0604020202020204" pitchFamily="34" charset="0"/>
                        <a:buChar char="•"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 파티가 </a:t>
                      </a:r>
                      <a:r>
                        <a:rPr lang="ko-KR" altLang="en-US" sz="1200" dirty="0">
                          <a:solidFill>
                            <a:srgbClr val="790AFB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없는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경우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라운드 시작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171450" marR="0" lvl="0" indent="-17145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6815748"/>
                  </a:ext>
                </a:extLst>
              </a:tr>
            </a:tbl>
          </a:graphicData>
        </a:graphic>
      </p:graphicFrame>
      <p:sp>
        <p:nvSpPr>
          <p:cNvPr id="33" name="TextBox 32">
            <a:extLst>
              <a:ext uri="{FF2B5EF4-FFF2-40B4-BE49-F238E27FC236}">
                <a16:creationId xmlns:a16="http://schemas.microsoft.com/office/drawing/2014/main" id="{DC4F30D8-387A-53A9-A64F-58046C336DFE}"/>
              </a:ext>
            </a:extLst>
          </p:cNvPr>
          <p:cNvSpPr txBox="1"/>
          <p:nvPr/>
        </p:nvSpPr>
        <p:spPr>
          <a:xfrm>
            <a:off x="6185267" y="1074109"/>
            <a:ext cx="5887671" cy="31016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결과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파티의 콘텐츠가 종료된 경우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먼저 클리어한 파티가 해당 라운드를 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승리합니다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(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무승부 없음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10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 후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라운드를 진행합니다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시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승 파티가 있는 경우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파티가 최종 승리하며 콘텐츠를 종료합니다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승 파티가 없는 경우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3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라운드를 진행합니다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승 파티가 최종 승리하며 콘텐츠를 종료합니다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9375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13D09720-7EDA-134C-BADF-5FCFEA089E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5757171"/>
              </p:ext>
            </p:extLst>
          </p:nvPr>
        </p:nvGraphicFramePr>
        <p:xfrm>
          <a:off x="2186437" y="1296497"/>
          <a:ext cx="6468087" cy="1371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56029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2156029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  <a:gridCol w="2156029">
                  <a:extLst>
                    <a:ext uri="{9D8B030D-6E8A-4147-A177-3AD203B41FA5}">
                      <a16:colId xmlns:a16="http://schemas.microsoft.com/office/drawing/2014/main" val="217091520"/>
                    </a:ext>
                  </a:extLst>
                </a:gridCol>
              </a:tblGrid>
              <a:tr h="2029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1R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2R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3R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473590">
                <a:tc row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라운드 시작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 파티가 </a:t>
                      </a:r>
                      <a:r>
                        <a:rPr lang="ko-KR" altLang="en-US" sz="1200" dirty="0">
                          <a:solidFill>
                            <a:srgbClr val="790AFB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있는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경우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 파티가 최종 승리하며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종료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 파티가 최종 승리하며 콘텐츠 종료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338279">
                <a:tc vMerge="1">
                  <a:txBody>
                    <a:bodyPr/>
                    <a:lstStyle/>
                    <a:p>
                      <a:pPr marL="171450" indent="-171450" algn="ctr" latinLnBrk="1">
                        <a:buFont typeface="Arial" panose="020B0604020202020204" pitchFamily="34" charset="0"/>
                        <a:buChar char="•"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 파티가 </a:t>
                      </a:r>
                      <a:r>
                        <a:rPr lang="ko-KR" altLang="en-US" sz="1200" dirty="0">
                          <a:solidFill>
                            <a:srgbClr val="790AFB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없는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경우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라운드 시작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171450" marR="0" lvl="0" indent="-17145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6815748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A6B6E9F6-6BCE-BAEF-38AE-4F2CE6753E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4889849"/>
              </p:ext>
            </p:extLst>
          </p:nvPr>
        </p:nvGraphicFramePr>
        <p:xfrm>
          <a:off x="2186437" y="2991541"/>
          <a:ext cx="6468086" cy="1097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12958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5455128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2029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1R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라운드 시작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263927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2R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rgbClr val="00B050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[2</a:t>
                      </a:r>
                      <a:r>
                        <a:rPr lang="ko-KR" altLang="en-US" sz="1200" dirty="0">
                          <a:solidFill>
                            <a:srgbClr val="00B050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 파티가 있는 경우</a:t>
                      </a:r>
                      <a:r>
                        <a:rPr lang="en-US" altLang="ko-KR" sz="1200" dirty="0">
                          <a:solidFill>
                            <a:srgbClr val="00B050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 파티가 최종 승리하며 콘텐츠 종료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903786"/>
                  </a:ext>
                </a:extLst>
              </a:tr>
              <a:tr h="26392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F0000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[2</a:t>
                      </a:r>
                      <a:r>
                        <a:rPr lang="ko-KR" altLang="en-US" sz="1200" dirty="0">
                          <a:solidFill>
                            <a:srgbClr val="FF0000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 파티가 없는 경우</a:t>
                      </a:r>
                      <a:r>
                        <a:rPr lang="en-US" altLang="ko-KR" sz="1200" dirty="0">
                          <a:solidFill>
                            <a:srgbClr val="FF0000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10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라운드 시작</a:t>
                      </a:r>
                    </a:p>
                  </a:txBody>
                  <a:tcPr anchor="ctr"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305173"/>
                  </a:ext>
                </a:extLst>
              </a:tr>
              <a:tr h="2029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3R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 파티가 최종 승리하며 콘텐츠 종료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54188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128674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4772C66-4D20-D65E-8CD9-5E2C1FB52A77}"/>
              </a:ext>
            </a:extLst>
          </p:cNvPr>
          <p:cNvSpPr/>
          <p:nvPr/>
        </p:nvSpPr>
        <p:spPr>
          <a:xfrm>
            <a:off x="1087120" y="619760"/>
            <a:ext cx="9906000" cy="5445760"/>
          </a:xfrm>
          <a:prstGeom prst="rect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2E06D80-7865-E1B4-F25F-632D0689B1DF}"/>
              </a:ext>
            </a:extLst>
          </p:cNvPr>
          <p:cNvSpPr/>
          <p:nvPr/>
        </p:nvSpPr>
        <p:spPr>
          <a:xfrm>
            <a:off x="1310640" y="2428240"/>
            <a:ext cx="1605280" cy="1442720"/>
          </a:xfrm>
          <a:prstGeom prst="rect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r>
              <a:rPr lang="ko-KR" altLang="en-US" dirty="0"/>
              <a:t>파티 정보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6D1A62C-6485-E5A0-C66E-3ABD17DA797A}"/>
              </a:ext>
            </a:extLst>
          </p:cNvPr>
          <p:cNvSpPr/>
          <p:nvPr/>
        </p:nvSpPr>
        <p:spPr>
          <a:xfrm>
            <a:off x="9194800" y="2428240"/>
            <a:ext cx="1605280" cy="1442720"/>
          </a:xfrm>
          <a:prstGeom prst="rect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r>
              <a:rPr lang="ko-KR" altLang="en-US" dirty="0"/>
              <a:t>파티 정보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547C25B-467E-4E88-E05C-4403DCC8D130}"/>
              </a:ext>
            </a:extLst>
          </p:cNvPr>
          <p:cNvSpPr/>
          <p:nvPr/>
        </p:nvSpPr>
        <p:spPr>
          <a:xfrm>
            <a:off x="1808480" y="4775200"/>
            <a:ext cx="1625600" cy="1005840"/>
          </a:xfrm>
          <a:prstGeom prst="rect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콘텐츠</a:t>
            </a:r>
            <a:endParaRPr lang="en-US" altLang="ko-KR" dirty="0"/>
          </a:p>
          <a:p>
            <a:pPr algn="ctr"/>
            <a:r>
              <a:rPr lang="en-US" altLang="ko-KR" dirty="0"/>
              <a:t>2R</a:t>
            </a:r>
          </a:p>
          <a:p>
            <a:pPr algn="ctr"/>
            <a:r>
              <a:rPr lang="ko-KR" altLang="en-US" dirty="0"/>
              <a:t>패배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AFFB019-8F59-BC88-85A6-3D4D8E6C65A5}"/>
              </a:ext>
            </a:extLst>
          </p:cNvPr>
          <p:cNvSpPr/>
          <p:nvPr/>
        </p:nvSpPr>
        <p:spPr>
          <a:xfrm>
            <a:off x="3576320" y="4775200"/>
            <a:ext cx="1625600" cy="1005840"/>
          </a:xfrm>
          <a:prstGeom prst="rect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콘텐츠</a:t>
            </a:r>
            <a:br>
              <a:rPr lang="en-US" altLang="ko-KR" dirty="0"/>
            </a:br>
            <a:r>
              <a:rPr lang="ko-KR" altLang="en-US" dirty="0"/>
              <a:t>현재 콘텐츠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1ABFA97-78BB-3EA8-4B74-0830A5A297E2}"/>
              </a:ext>
            </a:extLst>
          </p:cNvPr>
          <p:cNvSpPr/>
          <p:nvPr/>
        </p:nvSpPr>
        <p:spPr>
          <a:xfrm>
            <a:off x="5344160" y="4775200"/>
            <a:ext cx="1625600" cy="1005840"/>
          </a:xfrm>
          <a:prstGeom prst="rect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콘텐츠</a:t>
            </a:r>
            <a:br>
              <a:rPr lang="en-US" altLang="ko-KR" dirty="0"/>
            </a:br>
            <a:r>
              <a:rPr lang="en-US" altLang="ko-KR" dirty="0"/>
              <a:t>(</a:t>
            </a:r>
            <a:r>
              <a:rPr lang="ko-KR" altLang="en-US" dirty="0"/>
              <a:t>제외된 건 흑백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36095A3-F6AB-B824-993A-B293D1E84AAE}"/>
              </a:ext>
            </a:extLst>
          </p:cNvPr>
          <p:cNvSpPr/>
          <p:nvPr/>
        </p:nvSpPr>
        <p:spPr>
          <a:xfrm>
            <a:off x="7112000" y="4775200"/>
            <a:ext cx="1625600" cy="1005840"/>
          </a:xfrm>
          <a:prstGeom prst="rect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콘텐츠</a:t>
            </a:r>
            <a:br>
              <a:rPr lang="en-US" altLang="ko-KR" dirty="0"/>
            </a:br>
            <a:r>
              <a:rPr lang="en-US" altLang="ko-KR" dirty="0"/>
              <a:t>1R</a:t>
            </a:r>
            <a:br>
              <a:rPr lang="en-US" altLang="ko-KR" dirty="0"/>
            </a:br>
            <a:r>
              <a:rPr lang="ko-KR" altLang="en-US" dirty="0"/>
              <a:t>승리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E7F6E86-BE84-3D01-4494-E2EC6BEA5768}"/>
              </a:ext>
            </a:extLst>
          </p:cNvPr>
          <p:cNvSpPr/>
          <p:nvPr/>
        </p:nvSpPr>
        <p:spPr>
          <a:xfrm>
            <a:off x="8879840" y="4775200"/>
            <a:ext cx="1625600" cy="1005840"/>
          </a:xfrm>
          <a:prstGeom prst="rect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콘텐츠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5314DFE-935A-266F-E45F-845E43ED0D9D}"/>
              </a:ext>
            </a:extLst>
          </p:cNvPr>
          <p:cNvSpPr/>
          <p:nvPr/>
        </p:nvSpPr>
        <p:spPr>
          <a:xfrm>
            <a:off x="3180080" y="1117600"/>
            <a:ext cx="5821680" cy="3373120"/>
          </a:xfrm>
          <a:prstGeom prst="rect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현재 콘텐츠 이미지</a:t>
            </a:r>
            <a:r>
              <a:rPr lang="en-US" altLang="ko-KR" dirty="0"/>
              <a:t>, </a:t>
            </a:r>
            <a:r>
              <a:rPr lang="ko-KR" altLang="en-US" dirty="0"/>
              <a:t>정보</a:t>
            </a:r>
            <a:r>
              <a:rPr lang="en-US" altLang="ko-KR" dirty="0"/>
              <a:t>, </a:t>
            </a:r>
            <a:r>
              <a:rPr lang="ko-KR" altLang="en-US" dirty="0"/>
              <a:t>라운드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0E30320-CF9C-075E-D6AB-F316B45D0A1D}"/>
              </a:ext>
            </a:extLst>
          </p:cNvPr>
          <p:cNvSpPr/>
          <p:nvPr/>
        </p:nvSpPr>
        <p:spPr>
          <a:xfrm>
            <a:off x="1686560" y="1676400"/>
            <a:ext cx="853440" cy="467360"/>
          </a:xfrm>
          <a:prstGeom prst="rect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점수</a:t>
            </a:r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B0FB79A-20F2-2085-1D2E-6B7AFC697917}"/>
              </a:ext>
            </a:extLst>
          </p:cNvPr>
          <p:cNvSpPr/>
          <p:nvPr/>
        </p:nvSpPr>
        <p:spPr>
          <a:xfrm>
            <a:off x="9652000" y="1676400"/>
            <a:ext cx="853440" cy="467360"/>
          </a:xfrm>
          <a:prstGeom prst="rect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점수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337202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4846973-6C80-48D7-88BD-FEF435CC5D8A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B6121-E034-43D4-9695-682E60673F3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AA66FEF-5F83-4ED1-A95A-849DD11BC8CF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규칙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5E66DE-CAB6-BF7F-6B5F-D0C4D903F860}"/>
              </a:ext>
            </a:extLst>
          </p:cNvPr>
          <p:cNvSpPr txBox="1"/>
          <p:nvPr/>
        </p:nvSpPr>
        <p:spPr>
          <a:xfrm>
            <a:off x="266699" y="1465803"/>
            <a:ext cx="10116821" cy="3609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파티와 번호는 매칭 후 랜덤으로 매칭됩니다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eg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상황 예시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01)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 포지션으로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 포지션 자리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0/6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상태의 대기열에 입장 →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번 딜러로 배정</a:t>
            </a:r>
            <a:b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  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상황 예시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02)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 포지션으로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 포지션 자리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4/6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상태의 대기열에 입장 →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번 딜러로 배정</a:t>
            </a:r>
            <a:b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   </a:t>
            </a:r>
            <a:r>
              <a:rPr lang="en-US" altLang="ko-KR" sz="7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상황 예시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03)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 포지션으로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 포지션 자리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상태의 대기열에 입장 →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번 포지션으로 배정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파티와 번호 배정 규칙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파티부터 배정되며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파티에 자리가 없는 경우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파티로 배정됩니다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1~3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번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 포지션으로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순서대로 번호가 배정됩니다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번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 포지션으로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고정입니다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파티에 배정된 후 상위 번호에 빈자리가 생기는 경우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</a:p>
        </p:txBody>
      </p:sp>
    </p:spTree>
    <p:extLst>
      <p:ext uri="{BB962C8B-B14F-4D97-AF65-F5344CB8AC3E}">
        <p14:creationId xmlns:p14="http://schemas.microsoft.com/office/powerpoint/2010/main" val="171940285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4846973-6C80-48D7-88BD-FEF435CC5D8A}"/>
              </a:ext>
            </a:extLst>
          </p:cNvPr>
          <p:cNvSpPr/>
          <p:nvPr/>
        </p:nvSpPr>
        <p:spPr>
          <a:xfrm>
            <a:off x="266699" y="825234"/>
            <a:ext cx="5512309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F9ED50C-FACA-4E80-B83E-CFB88BB31CC1}"/>
              </a:ext>
            </a:extLst>
          </p:cNvPr>
          <p:cNvSpPr/>
          <p:nvPr/>
        </p:nvSpPr>
        <p:spPr>
          <a:xfrm>
            <a:off x="6412992" y="825234"/>
            <a:ext cx="5512309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8B142C01-5A08-4350-95C0-4737F7961E91}"/>
              </a:ext>
            </a:extLst>
          </p:cNvPr>
          <p:cNvCxnSpPr>
            <a:cxnSpLocks/>
          </p:cNvCxnSpPr>
          <p:nvPr/>
        </p:nvCxnSpPr>
        <p:spPr>
          <a:xfrm flipV="1">
            <a:off x="6096000" y="1470793"/>
            <a:ext cx="0" cy="4903348"/>
          </a:xfrm>
          <a:prstGeom prst="line">
            <a:avLst/>
          </a:prstGeom>
          <a:ln w="3175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AA66FEF-5F83-4ED1-A95A-849DD11BC8CF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규칙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D9FDC55-AD30-4EA1-8FA2-2B69D4D2B038}"/>
              </a:ext>
            </a:extLst>
          </p:cNvPr>
          <p:cNvSpPr txBox="1"/>
          <p:nvPr/>
        </p:nvSpPr>
        <p:spPr>
          <a:xfrm>
            <a:off x="6412992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매커니즘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2071565-F9C3-2391-A1DE-5332F0D1A4BE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9D5857-FCE0-A30E-7FED-B436E7138044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4E86463-C63B-AFA4-5997-65B5BED7DAF9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Picture 2" descr="로스트아크 로고 | 로아 인벤">
            <a:extLst>
              <a:ext uri="{FF2B5EF4-FFF2-40B4-BE49-F238E27FC236}">
                <a16:creationId xmlns:a16="http://schemas.microsoft.com/office/drawing/2014/main" id="{92ADC99E-4A9B-6CCB-A79C-A7FE755676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734597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F93F0316-BE2E-418C-89E4-9603049940EC}"/>
              </a:ext>
            </a:extLst>
          </p:cNvPr>
          <p:cNvSpPr/>
          <p:nvPr/>
        </p:nvSpPr>
        <p:spPr>
          <a:xfrm>
            <a:off x="5625647" y="4533814"/>
            <a:ext cx="1732405" cy="400101"/>
          </a:xfrm>
          <a:prstGeom prst="roundRect">
            <a:avLst>
              <a:gd name="adj" fmla="val 5304"/>
            </a:avLst>
          </a:prstGeom>
          <a:solidFill>
            <a:srgbClr val="CDC7B6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하기 버튼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활성화</a:t>
            </a: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FADAF036-5ACF-4A94-BC76-D3FE1A5802AB}"/>
              </a:ext>
            </a:extLst>
          </p:cNvPr>
          <p:cNvCxnSpPr>
            <a:cxnSpLocks/>
            <a:stCxn id="56" idx="1"/>
            <a:endCxn id="69" idx="3"/>
          </p:cNvCxnSpPr>
          <p:nvPr/>
        </p:nvCxnSpPr>
        <p:spPr>
          <a:xfrm flipH="1">
            <a:off x="5047107" y="3771146"/>
            <a:ext cx="578549" cy="0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다이아몬드 40">
            <a:extLst>
              <a:ext uri="{FF2B5EF4-FFF2-40B4-BE49-F238E27FC236}">
                <a16:creationId xmlns:a16="http://schemas.microsoft.com/office/drawing/2014/main" id="{34A1BCB9-5CF6-4532-BD06-5E510E7C6805}"/>
              </a:ext>
            </a:extLst>
          </p:cNvPr>
          <p:cNvSpPr/>
          <p:nvPr/>
        </p:nvSpPr>
        <p:spPr>
          <a:xfrm>
            <a:off x="5625651" y="2155480"/>
            <a:ext cx="1732405" cy="905304"/>
          </a:xfrm>
          <a:prstGeom prst="diamond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6D481D84-A5DA-4166-82C6-E49B6BE24947}"/>
              </a:ext>
            </a:extLst>
          </p:cNvPr>
          <p:cNvSpPr/>
          <p:nvPr/>
        </p:nvSpPr>
        <p:spPr>
          <a:xfrm>
            <a:off x="5625648" y="2413190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서를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이상 설정하였는가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5" name="연결선: 꺾임 54">
            <a:extLst>
              <a:ext uri="{FF2B5EF4-FFF2-40B4-BE49-F238E27FC236}">
                <a16:creationId xmlns:a16="http://schemas.microsoft.com/office/drawing/2014/main" id="{90AA6C4B-3C6F-4AC9-B8BD-F8087F2EE550}"/>
              </a:ext>
            </a:extLst>
          </p:cNvPr>
          <p:cNvCxnSpPr>
            <a:cxnSpLocks/>
            <a:stCxn id="43" idx="1"/>
            <a:endCxn id="69" idx="0"/>
          </p:cNvCxnSpPr>
          <p:nvPr/>
        </p:nvCxnSpPr>
        <p:spPr>
          <a:xfrm rot="10800000" flipV="1">
            <a:off x="4180904" y="2613243"/>
            <a:ext cx="1444745" cy="957850"/>
          </a:xfrm>
          <a:prstGeom prst="bentConnector2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다이아몬드 55">
            <a:extLst>
              <a:ext uri="{FF2B5EF4-FFF2-40B4-BE49-F238E27FC236}">
                <a16:creationId xmlns:a16="http://schemas.microsoft.com/office/drawing/2014/main" id="{28646DC9-1847-4F88-9574-F629FDED4B49}"/>
              </a:ext>
            </a:extLst>
          </p:cNvPr>
          <p:cNvSpPr/>
          <p:nvPr/>
        </p:nvSpPr>
        <p:spPr>
          <a:xfrm>
            <a:off x="5625656" y="3318494"/>
            <a:ext cx="1732405" cy="905304"/>
          </a:xfrm>
          <a:prstGeom prst="diamond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048BE4A3-B6AF-4D3C-8351-0B35C9919D57}"/>
              </a:ext>
            </a:extLst>
          </p:cNvPr>
          <p:cNvSpPr/>
          <p:nvPr/>
        </p:nvSpPr>
        <p:spPr>
          <a:xfrm>
            <a:off x="5625647" y="3628506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패널티를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받고 있지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않은가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A189D63D-9DA6-4FC7-814E-065E5AC57C34}"/>
              </a:ext>
            </a:extLst>
          </p:cNvPr>
          <p:cNvSpPr/>
          <p:nvPr/>
        </p:nvSpPr>
        <p:spPr>
          <a:xfrm>
            <a:off x="5625650" y="1445363"/>
            <a:ext cx="1732408" cy="400105"/>
          </a:xfrm>
          <a:prstGeom prst="roundRect">
            <a:avLst>
              <a:gd name="adj" fmla="val 5304"/>
            </a:avLst>
          </a:prstGeom>
          <a:solidFill>
            <a:srgbClr val="CDC7B6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출력</a:t>
            </a: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B68566DF-48B3-4C5C-B331-EAA60960463F}"/>
              </a:ext>
            </a:extLst>
          </p:cNvPr>
          <p:cNvCxnSpPr>
            <a:cxnSpLocks/>
            <a:stCxn id="58" idx="2"/>
            <a:endCxn id="41" idx="0"/>
          </p:cNvCxnSpPr>
          <p:nvPr/>
        </p:nvCxnSpPr>
        <p:spPr>
          <a:xfrm>
            <a:off x="6491854" y="1845468"/>
            <a:ext cx="0" cy="310012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01F6FB03-3CAB-45A6-8668-75401D91B002}"/>
              </a:ext>
            </a:extLst>
          </p:cNvPr>
          <p:cNvCxnSpPr>
            <a:cxnSpLocks/>
            <a:stCxn id="41" idx="2"/>
            <a:endCxn id="56" idx="0"/>
          </p:cNvCxnSpPr>
          <p:nvPr/>
        </p:nvCxnSpPr>
        <p:spPr>
          <a:xfrm>
            <a:off x="6491854" y="3060784"/>
            <a:ext cx="5" cy="257710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사각형: 둥근 모서리 68">
            <a:extLst>
              <a:ext uri="{FF2B5EF4-FFF2-40B4-BE49-F238E27FC236}">
                <a16:creationId xmlns:a16="http://schemas.microsoft.com/office/drawing/2014/main" id="{FF60D702-3904-4886-8146-1E40A0752014}"/>
              </a:ext>
            </a:extLst>
          </p:cNvPr>
          <p:cNvSpPr/>
          <p:nvPr/>
        </p:nvSpPr>
        <p:spPr>
          <a:xfrm>
            <a:off x="3314699" y="3571093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하기 버튼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비활성화</a:t>
            </a:r>
          </a:p>
        </p:txBody>
      </p:sp>
      <p:sp>
        <p:nvSpPr>
          <p:cNvPr id="74" name="사각형: 둥근 모서리 73">
            <a:extLst>
              <a:ext uri="{FF2B5EF4-FFF2-40B4-BE49-F238E27FC236}">
                <a16:creationId xmlns:a16="http://schemas.microsoft.com/office/drawing/2014/main" id="{1EB871E5-7A74-47FE-A75C-86102F57A250}"/>
              </a:ext>
            </a:extLst>
          </p:cNvPr>
          <p:cNvSpPr/>
          <p:nvPr/>
        </p:nvSpPr>
        <p:spPr>
          <a:xfrm>
            <a:off x="5047107" y="3523412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NO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5" name="사각형: 둥근 모서리 74">
            <a:extLst>
              <a:ext uri="{FF2B5EF4-FFF2-40B4-BE49-F238E27FC236}">
                <a16:creationId xmlns:a16="http://schemas.microsoft.com/office/drawing/2014/main" id="{0338D1FB-21E6-43E7-BEE8-0EACB3129EB2}"/>
              </a:ext>
            </a:extLst>
          </p:cNvPr>
          <p:cNvSpPr/>
          <p:nvPr/>
        </p:nvSpPr>
        <p:spPr>
          <a:xfrm>
            <a:off x="5047107" y="2379724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NO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6" name="사각형: 둥근 모서리 75">
            <a:extLst>
              <a:ext uri="{FF2B5EF4-FFF2-40B4-BE49-F238E27FC236}">
                <a16:creationId xmlns:a16="http://schemas.microsoft.com/office/drawing/2014/main" id="{CAEEEC05-EEC7-446D-BCB4-57E0DCFDE575}"/>
              </a:ext>
            </a:extLst>
          </p:cNvPr>
          <p:cNvSpPr/>
          <p:nvPr/>
        </p:nvSpPr>
        <p:spPr>
          <a:xfrm>
            <a:off x="6577198" y="3070760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7" name="사각형: 둥근 모서리 76">
            <a:extLst>
              <a:ext uri="{FF2B5EF4-FFF2-40B4-BE49-F238E27FC236}">
                <a16:creationId xmlns:a16="http://schemas.microsoft.com/office/drawing/2014/main" id="{4F5E1200-62B3-4B6F-BC29-FACEAD3AC2B2}"/>
              </a:ext>
            </a:extLst>
          </p:cNvPr>
          <p:cNvSpPr/>
          <p:nvPr/>
        </p:nvSpPr>
        <p:spPr>
          <a:xfrm>
            <a:off x="6577198" y="4190455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F16B59F1-B595-4566-A6CE-6B45653A7B28}"/>
              </a:ext>
            </a:extLst>
          </p:cNvPr>
          <p:cNvCxnSpPr>
            <a:cxnSpLocks/>
            <a:stCxn id="56" idx="2"/>
            <a:endCxn id="19" idx="0"/>
          </p:cNvCxnSpPr>
          <p:nvPr/>
        </p:nvCxnSpPr>
        <p:spPr>
          <a:xfrm flipH="1">
            <a:off x="6491850" y="4223798"/>
            <a:ext cx="9" cy="310016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573162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F93F0316-BE2E-418C-89E4-9603049940EC}"/>
              </a:ext>
            </a:extLst>
          </p:cNvPr>
          <p:cNvSpPr/>
          <p:nvPr/>
        </p:nvSpPr>
        <p:spPr>
          <a:xfrm>
            <a:off x="2587806" y="4768089"/>
            <a:ext cx="1732405" cy="400101"/>
          </a:xfrm>
          <a:prstGeom prst="roundRect">
            <a:avLst>
              <a:gd name="adj" fmla="val 5304"/>
            </a:avLst>
          </a:prstGeom>
          <a:solidFill>
            <a:srgbClr val="CDC7B6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대기열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입장</a:t>
            </a: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FADAF036-5ACF-4A94-BC76-D3FE1A5802AB}"/>
              </a:ext>
            </a:extLst>
          </p:cNvPr>
          <p:cNvCxnSpPr>
            <a:cxnSpLocks/>
            <a:stCxn id="56" idx="1"/>
            <a:endCxn id="69" idx="3"/>
          </p:cNvCxnSpPr>
          <p:nvPr/>
        </p:nvCxnSpPr>
        <p:spPr>
          <a:xfrm flipH="1">
            <a:off x="2009267" y="3283466"/>
            <a:ext cx="578549" cy="0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다이아몬드 40">
            <a:extLst>
              <a:ext uri="{FF2B5EF4-FFF2-40B4-BE49-F238E27FC236}">
                <a16:creationId xmlns:a16="http://schemas.microsoft.com/office/drawing/2014/main" id="{34A1BCB9-5CF6-4532-BD06-5E510E7C6805}"/>
              </a:ext>
            </a:extLst>
          </p:cNvPr>
          <p:cNvSpPr/>
          <p:nvPr/>
        </p:nvSpPr>
        <p:spPr>
          <a:xfrm>
            <a:off x="2587811" y="1667800"/>
            <a:ext cx="1732405" cy="905304"/>
          </a:xfrm>
          <a:prstGeom prst="diamond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6D481D84-A5DA-4166-82C6-E49B6BE24947}"/>
              </a:ext>
            </a:extLst>
          </p:cNvPr>
          <p:cNvSpPr/>
          <p:nvPr/>
        </p:nvSpPr>
        <p:spPr>
          <a:xfrm>
            <a:off x="2587808" y="1925510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비어 있는 대기열이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있는가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5" name="연결선: 꺾임 54">
            <a:extLst>
              <a:ext uri="{FF2B5EF4-FFF2-40B4-BE49-F238E27FC236}">
                <a16:creationId xmlns:a16="http://schemas.microsoft.com/office/drawing/2014/main" id="{90AA6C4B-3C6F-4AC9-B8BD-F8087F2EE550}"/>
              </a:ext>
            </a:extLst>
          </p:cNvPr>
          <p:cNvCxnSpPr>
            <a:cxnSpLocks/>
            <a:stCxn id="43" idx="1"/>
            <a:endCxn id="69" idx="0"/>
          </p:cNvCxnSpPr>
          <p:nvPr/>
        </p:nvCxnSpPr>
        <p:spPr>
          <a:xfrm rot="10800000" flipV="1">
            <a:off x="1143064" y="2125563"/>
            <a:ext cx="1444745" cy="957850"/>
          </a:xfrm>
          <a:prstGeom prst="bentConnector2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다이아몬드 55">
            <a:extLst>
              <a:ext uri="{FF2B5EF4-FFF2-40B4-BE49-F238E27FC236}">
                <a16:creationId xmlns:a16="http://schemas.microsoft.com/office/drawing/2014/main" id="{28646DC9-1847-4F88-9574-F629FDED4B49}"/>
              </a:ext>
            </a:extLst>
          </p:cNvPr>
          <p:cNvSpPr/>
          <p:nvPr/>
        </p:nvSpPr>
        <p:spPr>
          <a:xfrm>
            <a:off x="2587816" y="2830814"/>
            <a:ext cx="1732405" cy="905304"/>
          </a:xfrm>
          <a:prstGeom prst="diamond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048BE4A3-B6AF-4D3C-8351-0B35C9919D57}"/>
              </a:ext>
            </a:extLst>
          </p:cNvPr>
          <p:cNvSpPr/>
          <p:nvPr/>
        </p:nvSpPr>
        <p:spPr>
          <a:xfrm>
            <a:off x="2587813" y="3088524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본인 클래스의 포지션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자리가 있는가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r>
              <a:rPr lang="en-US" altLang="ko-KR" sz="1000" baseline="30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[1]</a:t>
            </a:r>
            <a:endParaRPr lang="ko-KR" altLang="en-US" sz="1000" baseline="30000" dirty="0">
              <a:solidFill>
                <a:schemeClr val="accent4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A189D63D-9DA6-4FC7-814E-065E5AC57C34}"/>
              </a:ext>
            </a:extLst>
          </p:cNvPr>
          <p:cNvSpPr/>
          <p:nvPr/>
        </p:nvSpPr>
        <p:spPr>
          <a:xfrm>
            <a:off x="2587810" y="957683"/>
            <a:ext cx="1732408" cy="400105"/>
          </a:xfrm>
          <a:prstGeom prst="roundRect">
            <a:avLst>
              <a:gd name="adj" fmla="val 5304"/>
            </a:avLst>
          </a:prstGeom>
          <a:solidFill>
            <a:srgbClr val="CDC7B6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시작</a:t>
            </a: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B68566DF-48B3-4C5C-B331-EAA60960463F}"/>
              </a:ext>
            </a:extLst>
          </p:cNvPr>
          <p:cNvCxnSpPr>
            <a:cxnSpLocks/>
            <a:stCxn id="58" idx="2"/>
            <a:endCxn id="41" idx="0"/>
          </p:cNvCxnSpPr>
          <p:nvPr/>
        </p:nvCxnSpPr>
        <p:spPr>
          <a:xfrm>
            <a:off x="3454014" y="1357788"/>
            <a:ext cx="0" cy="310012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01F6FB03-3CAB-45A6-8668-75401D91B002}"/>
              </a:ext>
            </a:extLst>
          </p:cNvPr>
          <p:cNvCxnSpPr>
            <a:cxnSpLocks/>
            <a:stCxn id="41" idx="2"/>
            <a:endCxn id="56" idx="0"/>
          </p:cNvCxnSpPr>
          <p:nvPr/>
        </p:nvCxnSpPr>
        <p:spPr>
          <a:xfrm>
            <a:off x="3454014" y="2573104"/>
            <a:ext cx="5" cy="257710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사각형: 둥근 모서리 68">
            <a:extLst>
              <a:ext uri="{FF2B5EF4-FFF2-40B4-BE49-F238E27FC236}">
                <a16:creationId xmlns:a16="http://schemas.microsoft.com/office/drawing/2014/main" id="{FF60D702-3904-4886-8146-1E40A0752014}"/>
              </a:ext>
            </a:extLst>
          </p:cNvPr>
          <p:cNvSpPr/>
          <p:nvPr/>
        </p:nvSpPr>
        <p:spPr>
          <a:xfrm>
            <a:off x="276859" y="3083413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신규 </a:t>
            </a:r>
            <a:r>
              <a:rPr lang="ko-KR" altLang="en-US" sz="1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대기열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생성</a:t>
            </a:r>
          </a:p>
        </p:txBody>
      </p:sp>
      <p:sp>
        <p:nvSpPr>
          <p:cNvPr id="74" name="사각형: 둥근 모서리 73">
            <a:extLst>
              <a:ext uri="{FF2B5EF4-FFF2-40B4-BE49-F238E27FC236}">
                <a16:creationId xmlns:a16="http://schemas.microsoft.com/office/drawing/2014/main" id="{1EB871E5-7A74-47FE-A75C-86102F57A250}"/>
              </a:ext>
            </a:extLst>
          </p:cNvPr>
          <p:cNvSpPr/>
          <p:nvPr/>
        </p:nvSpPr>
        <p:spPr>
          <a:xfrm>
            <a:off x="2009267" y="3035732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NO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5" name="사각형: 둥근 모서리 74">
            <a:extLst>
              <a:ext uri="{FF2B5EF4-FFF2-40B4-BE49-F238E27FC236}">
                <a16:creationId xmlns:a16="http://schemas.microsoft.com/office/drawing/2014/main" id="{0338D1FB-21E6-43E7-BEE8-0EACB3129EB2}"/>
              </a:ext>
            </a:extLst>
          </p:cNvPr>
          <p:cNvSpPr/>
          <p:nvPr/>
        </p:nvSpPr>
        <p:spPr>
          <a:xfrm>
            <a:off x="2009267" y="1892044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NO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6" name="사각형: 둥근 모서리 75">
            <a:extLst>
              <a:ext uri="{FF2B5EF4-FFF2-40B4-BE49-F238E27FC236}">
                <a16:creationId xmlns:a16="http://schemas.microsoft.com/office/drawing/2014/main" id="{CAEEEC05-EEC7-446D-BCB4-57E0DCFDE575}"/>
              </a:ext>
            </a:extLst>
          </p:cNvPr>
          <p:cNvSpPr/>
          <p:nvPr/>
        </p:nvSpPr>
        <p:spPr>
          <a:xfrm>
            <a:off x="3539358" y="2583080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7" name="사각형: 둥근 모서리 76">
            <a:extLst>
              <a:ext uri="{FF2B5EF4-FFF2-40B4-BE49-F238E27FC236}">
                <a16:creationId xmlns:a16="http://schemas.microsoft.com/office/drawing/2014/main" id="{4F5E1200-62B3-4B6F-BC29-FACEAD3AC2B2}"/>
              </a:ext>
            </a:extLst>
          </p:cNvPr>
          <p:cNvSpPr/>
          <p:nvPr/>
        </p:nvSpPr>
        <p:spPr>
          <a:xfrm>
            <a:off x="3539358" y="3702775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8" name="사각형: 둥근 모서리 77">
            <a:extLst>
              <a:ext uri="{FF2B5EF4-FFF2-40B4-BE49-F238E27FC236}">
                <a16:creationId xmlns:a16="http://schemas.microsoft.com/office/drawing/2014/main" id="{4ACF44F8-0FC3-459B-8BE3-986662538613}"/>
              </a:ext>
            </a:extLst>
          </p:cNvPr>
          <p:cNvSpPr/>
          <p:nvPr/>
        </p:nvSpPr>
        <p:spPr>
          <a:xfrm>
            <a:off x="2587806" y="4046130"/>
            <a:ext cx="1732407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</a:t>
            </a:r>
            <a:r>
              <a:rPr lang="ko-KR" altLang="en-US" sz="1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대기열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정보에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본인 클래스의 포지션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+1</a:t>
            </a:r>
            <a:r>
              <a:rPr lang="en-US" altLang="ko-KR" sz="1000" baseline="30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[2]</a:t>
            </a:r>
            <a:endParaRPr lang="ko-KR" altLang="en-US" sz="1000" baseline="30000" dirty="0">
              <a:solidFill>
                <a:schemeClr val="accent4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F16B59F1-B595-4566-A6CE-6B45653A7B28}"/>
              </a:ext>
            </a:extLst>
          </p:cNvPr>
          <p:cNvCxnSpPr>
            <a:cxnSpLocks/>
            <a:stCxn id="56" idx="2"/>
            <a:endCxn id="78" idx="0"/>
          </p:cNvCxnSpPr>
          <p:nvPr/>
        </p:nvCxnSpPr>
        <p:spPr>
          <a:xfrm flipH="1">
            <a:off x="3454010" y="3736118"/>
            <a:ext cx="9" cy="310012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FA1F4BBC-7D03-44E1-B3A4-3759EEFE70D1}"/>
              </a:ext>
            </a:extLst>
          </p:cNvPr>
          <p:cNvCxnSpPr>
            <a:cxnSpLocks/>
            <a:stCxn id="78" idx="2"/>
            <a:endCxn id="19" idx="0"/>
          </p:cNvCxnSpPr>
          <p:nvPr/>
        </p:nvCxnSpPr>
        <p:spPr>
          <a:xfrm flipH="1">
            <a:off x="3454009" y="4446235"/>
            <a:ext cx="1" cy="321854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9DD4E545-B21F-25F7-C308-C70485575636}"/>
              </a:ext>
            </a:extLst>
          </p:cNvPr>
          <p:cNvSpPr/>
          <p:nvPr/>
        </p:nvSpPr>
        <p:spPr>
          <a:xfrm>
            <a:off x="4527472" y="4046129"/>
            <a:ext cx="351924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 포지션인 경우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대기열에 딜러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+1</a:t>
            </a:r>
          </a:p>
          <a:p>
            <a:r>
              <a:rPr lang="en-US" altLang="ko-KR" sz="10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eg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</a:t>
            </a:r>
            <a:r>
              <a:rPr lang="ko-KR" altLang="en-US" sz="10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대기열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002 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4/6,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0/2  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← 입장 전</a:t>
            </a:r>
            <a:b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   </a:t>
            </a:r>
            <a:r>
              <a:rPr lang="en-US" altLang="ko-KR" sz="6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대기열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002 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5/6,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0/2  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← 입장 후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2C0D2E89-5936-BC86-EA1F-46C6FCFC7929}"/>
              </a:ext>
            </a:extLst>
          </p:cNvPr>
          <p:cNvSpPr/>
          <p:nvPr/>
        </p:nvSpPr>
        <p:spPr>
          <a:xfrm>
            <a:off x="4527472" y="3088346"/>
            <a:ext cx="377324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1200"/>
              </a:lnSpc>
            </a:pP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 포지션인 경우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대기열에 딜러 자리가 있는 지 확인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eg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</a:t>
            </a:r>
            <a:r>
              <a:rPr lang="ko-KR" altLang="en-US" sz="10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대기열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001 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6/6,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  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← 입장 불가능</a:t>
            </a:r>
            <a:b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   </a:t>
            </a:r>
            <a:r>
              <a:rPr lang="en-US" altLang="ko-KR" sz="6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대기열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002 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4/6,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0/2  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← 입장 가능</a:t>
            </a:r>
          </a:p>
        </p:txBody>
      </p:sp>
    </p:spTree>
    <p:extLst>
      <p:ext uri="{BB962C8B-B14F-4D97-AF65-F5344CB8AC3E}">
        <p14:creationId xmlns:p14="http://schemas.microsoft.com/office/powerpoint/2010/main" val="32976339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E7274989-A4F7-4A32-A17B-E5D7F33F3BEC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A5E650-384B-44B7-9D94-29F493D504B9}"/>
              </a:ext>
            </a:extLst>
          </p:cNvPr>
          <p:cNvSpPr txBox="1"/>
          <p:nvPr/>
        </p:nvSpPr>
        <p:spPr>
          <a:xfrm>
            <a:off x="921556" y="1332272"/>
            <a:ext cx="10348888" cy="41934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기존 </a:t>
            </a: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로스트아크의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콘텐츠는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PVE 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위주이며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이에 맞춰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PVE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선호하는 유저들이 대다수를 차지하게 되어 유저들끼리 직접적으로 전투하는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 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증명의 전장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로웬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 이용률이 매우 저조한 상태입니다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허나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PVE 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콘텐츠만 하기에는 경쟁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승부욕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등의 재미를 느끼기 어렵기에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PVE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와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적절히 조합한 형태의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 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콘텐츠를 기획하여 거부감이 없는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제공하고자 합니다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기존에 있는 다양한 콘텐츠들을 한 번에 즐길 수 있는 수평 콘텐츠로 기획하였습니다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69CADC-051D-47F1-9A8B-CD169786E98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01.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A24E750-B8A3-4AD8-B559-E88EB88D50CF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로스트아크 로고 | 로아 인벤">
            <a:extLst>
              <a:ext uri="{FF2B5EF4-FFF2-40B4-BE49-F238E27FC236}">
                <a16:creationId xmlns:a16="http://schemas.microsoft.com/office/drawing/2014/main" id="{53BF5796-5CF5-41C8-9189-E9DAAE567F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83224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B6121-E034-43D4-9695-682E60673F3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CB2D353B-5531-41D8-864A-C853CCDC8E04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C4C92E-8274-4B8A-890A-9D4C8541B32B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개방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4CA2F62-11D0-44AC-986A-A97932B31E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" y="1465803"/>
            <a:ext cx="5247651" cy="2949179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7AF8022-85CE-4AA3-9173-B54D6FB16507}"/>
              </a:ext>
            </a:extLst>
          </p:cNvPr>
          <p:cNvSpPr txBox="1"/>
          <p:nvPr/>
        </p:nvSpPr>
        <p:spPr>
          <a:xfrm>
            <a:off x="5772999" y="1465803"/>
            <a:ext cx="6152301" cy="7009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큐브에 입장하기 위해서는 콘텐츠 개방 퀘스트를 진행해야 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퀘스트는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왜곡된 차원의 섬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에서 진행됩니다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D8F1A85-43CE-49AE-8606-63DFE8748A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0985" y="3429000"/>
            <a:ext cx="5333731" cy="3049303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F452796-4700-4FF0-B041-E843BD9B06ED}"/>
              </a:ext>
            </a:extLst>
          </p:cNvPr>
          <p:cNvSpPr txBox="1"/>
          <p:nvPr/>
        </p:nvSpPr>
        <p:spPr>
          <a:xfrm>
            <a:off x="6935049" y="3429000"/>
            <a:ext cx="4847376" cy="7009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개방 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통하여 입장 할 수 있게 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5996035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7D471C5-D929-6C43-DE6B-57A49B71FB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466" t="7017" r="20832" b="14164"/>
          <a:stretch/>
        </p:blipFill>
        <p:spPr>
          <a:xfrm>
            <a:off x="868681" y="986790"/>
            <a:ext cx="5623560" cy="3851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3191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BDB2020-2DDC-DA94-6BF5-FCDD2F7017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52" t="1907" r="4869" b="4110"/>
          <a:stretch/>
        </p:blipFill>
        <p:spPr>
          <a:xfrm>
            <a:off x="0" y="0"/>
            <a:ext cx="6718301" cy="32512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B7A4706-4AFA-B7F4-8152-991B7935C0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8054" y="1704974"/>
            <a:ext cx="5464417" cy="496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9571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33F4F67-3367-4B80-A38D-F13621FF80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88" t="3112" r="3050" b="2533"/>
          <a:stretch/>
        </p:blipFill>
        <p:spPr>
          <a:xfrm>
            <a:off x="581025" y="676275"/>
            <a:ext cx="9877425" cy="520382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245B46C-DA83-440B-BA65-F1024F95AC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03" t="2872" r="4405" b="5237"/>
          <a:stretch/>
        </p:blipFill>
        <p:spPr>
          <a:xfrm>
            <a:off x="-10208419" y="2332711"/>
            <a:ext cx="9982200" cy="518159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BC8D054-4411-4B66-A9D2-D6EA5DDB0A7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232"/>
          <a:stretch/>
        </p:blipFill>
        <p:spPr>
          <a:xfrm>
            <a:off x="8429932" y="4374321"/>
            <a:ext cx="1968987" cy="1483550"/>
          </a:xfrm>
          <a:prstGeom prst="rect">
            <a:avLst/>
          </a:prstGeom>
        </p:spPr>
      </p:pic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1FC5C178-3FC2-4D78-AACE-50A428C82ED9}"/>
              </a:ext>
            </a:extLst>
          </p:cNvPr>
          <p:cNvSpPr>
            <a:spLocks noChangeAspect="1"/>
          </p:cNvSpPr>
          <p:nvPr/>
        </p:nvSpPr>
        <p:spPr>
          <a:xfrm>
            <a:off x="2645571" y="1101826"/>
            <a:ext cx="5810249" cy="4330494"/>
          </a:xfrm>
          <a:prstGeom prst="roundRect">
            <a:avLst>
              <a:gd name="adj" fmla="val 0"/>
            </a:avLst>
          </a:prstGeom>
          <a:blipFill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F40BFBF5-9AFF-44C1-AAFC-3E2FA475ED6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232"/>
          <a:stretch/>
        </p:blipFill>
        <p:spPr>
          <a:xfrm>
            <a:off x="8476519" y="1101826"/>
            <a:ext cx="1968987" cy="322171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B6178AF-50D9-4AC4-BCC9-7542E62400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437" t="87379" r="5715" b="6428"/>
          <a:stretch/>
        </p:blipFill>
        <p:spPr>
          <a:xfrm>
            <a:off x="8466689" y="5483104"/>
            <a:ext cx="1924051" cy="3492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06F07F4-597A-45AD-B387-27F99B927F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237" t="71632" r="5405" b="18296"/>
          <a:stretch/>
        </p:blipFill>
        <p:spPr>
          <a:xfrm>
            <a:off x="8440801" y="4923510"/>
            <a:ext cx="1949939" cy="55959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5A4F90F-2F56-46BB-8E2D-5AEA2A31C9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7763911" y="6827481"/>
            <a:ext cx="6095999" cy="2617057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7A42A297-10CB-4D76-AD16-D1B8B9FF13E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17715" y="5533888"/>
            <a:ext cx="635886" cy="23039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BAFFD67-D230-4353-A4F4-246F2F29A15A}"/>
              </a:ext>
            </a:extLst>
          </p:cNvPr>
          <p:cNvSpPr txBox="1"/>
          <p:nvPr/>
        </p:nvSpPr>
        <p:spPr>
          <a:xfrm>
            <a:off x="8933412" y="5525973"/>
            <a:ext cx="962025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하기</a:t>
            </a:r>
            <a:endParaRPr lang="en-US" altLang="ko-KR" sz="10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FB87D717-E7E5-4CA6-8420-451FC52D07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88" t="3112" r="3050" b="2533"/>
          <a:stretch/>
        </p:blipFill>
        <p:spPr>
          <a:xfrm>
            <a:off x="-10208419" y="-3059113"/>
            <a:ext cx="9877425" cy="5203826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649EEEF7-E0BC-4B82-BD25-DE8DC41D601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60103" y="5242262"/>
            <a:ext cx="875264" cy="190058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F1260E41-8DCF-4C14-A2B7-92257A2745D2}"/>
              </a:ext>
            </a:extLst>
          </p:cNvPr>
          <p:cNvSpPr/>
          <p:nvPr/>
        </p:nvSpPr>
        <p:spPr>
          <a:xfrm>
            <a:off x="2715490" y="5525973"/>
            <a:ext cx="4451928" cy="30638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DB7F342-9A84-4D7C-90D2-BA2996CFBA39}"/>
              </a:ext>
            </a:extLst>
          </p:cNvPr>
          <p:cNvSpPr txBox="1"/>
          <p:nvPr/>
        </p:nvSpPr>
        <p:spPr>
          <a:xfrm>
            <a:off x="2702966" y="5207270"/>
            <a:ext cx="3893096" cy="2000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700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카제로스에</a:t>
            </a:r>
            <a:r>
              <a:rPr lang="ko-KR" altLang="en-US" sz="7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맞서기 위해 모험가들은</a:t>
            </a:r>
            <a:r>
              <a:rPr lang="en-US" altLang="ko-KR" sz="7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7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사용자의 과거를 구현하는 신비한 큐브를 이용하기로 한다</a:t>
            </a:r>
            <a:r>
              <a:rPr lang="en-US" altLang="ko-KR" sz="7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BABB194-F5D7-46EA-9A87-CCD67391C49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2885" t="80851" r="34372" b="13191"/>
          <a:stretch/>
        </p:blipFill>
        <p:spPr>
          <a:xfrm>
            <a:off x="4976379" y="5518352"/>
            <a:ext cx="1316831" cy="264363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AFA8C4FF-E121-4120-BF8C-C616F9650EC9}"/>
              </a:ext>
            </a:extLst>
          </p:cNvPr>
          <p:cNvSpPr/>
          <p:nvPr/>
        </p:nvSpPr>
        <p:spPr>
          <a:xfrm>
            <a:off x="2828682" y="4771292"/>
            <a:ext cx="2345297" cy="394434"/>
          </a:xfrm>
          <a:prstGeom prst="rect">
            <a:avLst/>
          </a:prstGeom>
          <a:gradFill>
            <a:gsLst>
              <a:gs pos="50000">
                <a:schemeClr val="accent4">
                  <a:lumMod val="40000"/>
                  <a:lumOff val="60000"/>
                  <a:alpha val="25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accent4">
                  <a:lumMod val="40000"/>
                  <a:lumOff val="60000"/>
                  <a:alpha val="50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B1B7A6C8-FA9D-4E47-834B-5FFADCCC38D2}"/>
              </a:ext>
            </a:extLst>
          </p:cNvPr>
          <p:cNvCxnSpPr>
            <a:cxnSpLocks/>
          </p:cNvCxnSpPr>
          <p:nvPr/>
        </p:nvCxnSpPr>
        <p:spPr>
          <a:xfrm>
            <a:off x="2822575" y="4771292"/>
            <a:ext cx="0" cy="394433"/>
          </a:xfrm>
          <a:prstGeom prst="line">
            <a:avLst/>
          </a:prstGeom>
          <a:ln w="12700">
            <a:solidFill>
              <a:srgbClr val="FFFFF7"/>
            </a:solidFill>
          </a:ln>
          <a:effectLst>
            <a:glow rad="63500">
              <a:schemeClr val="accent4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759978A1-2D62-40E0-AE87-46D3BD84644B}"/>
              </a:ext>
            </a:extLst>
          </p:cNvPr>
          <p:cNvSpPr txBox="1"/>
          <p:nvPr/>
        </p:nvSpPr>
        <p:spPr>
          <a:xfrm>
            <a:off x="2843946" y="4793188"/>
            <a:ext cx="5549206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6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6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endParaRPr lang="en-US" altLang="ko-KR" sz="16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882387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AB7AC65-A69E-4A76-8B12-BD31210F52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812" b="2395"/>
          <a:stretch/>
        </p:blipFill>
        <p:spPr>
          <a:xfrm>
            <a:off x="0" y="1426464"/>
            <a:ext cx="12192000" cy="449884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19DAB80-FEAA-4C37-BB15-C490F34F0F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650" t="11812" r="12350" b="83077"/>
          <a:stretch/>
        </p:blipFill>
        <p:spPr>
          <a:xfrm>
            <a:off x="0" y="1426464"/>
            <a:ext cx="6096000" cy="300736"/>
          </a:xfrm>
          <a:prstGeom prst="rect">
            <a:avLst/>
          </a:prstGeom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E84BCF6E-A7C6-4256-B83D-B15193B2FA65}"/>
              </a:ext>
            </a:extLst>
          </p:cNvPr>
          <p:cNvSpPr>
            <a:spLocks noChangeAspect="1"/>
          </p:cNvSpPr>
          <p:nvPr/>
        </p:nvSpPr>
        <p:spPr>
          <a:xfrm>
            <a:off x="2634861" y="1723803"/>
            <a:ext cx="7633851" cy="4201509"/>
          </a:xfrm>
          <a:prstGeom prst="roundRect">
            <a:avLst>
              <a:gd name="adj" fmla="val 0"/>
            </a:avLst>
          </a:prstGeom>
          <a:blipFill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73E9F2A-F2B1-444A-85AD-C9FF9D4530BA}"/>
              </a:ext>
            </a:extLst>
          </p:cNvPr>
          <p:cNvSpPr/>
          <p:nvPr/>
        </p:nvSpPr>
        <p:spPr>
          <a:xfrm>
            <a:off x="10268712" y="1723802"/>
            <a:ext cx="1923288" cy="420150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DDC2DAE6-449B-4496-85B4-764E23A3686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6437" t="87379" r="5715" b="6428"/>
          <a:stretch/>
        </p:blipFill>
        <p:spPr>
          <a:xfrm>
            <a:off x="10268331" y="5576061"/>
            <a:ext cx="1924051" cy="34925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16DEE5A-35DF-4DBD-9E2A-0B533DA4A97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6237" t="71632" r="5405" b="18296"/>
          <a:stretch/>
        </p:blipFill>
        <p:spPr>
          <a:xfrm>
            <a:off x="10268713" y="5016467"/>
            <a:ext cx="1923288" cy="55959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08D87BB-A62E-4365-A50E-3F839FC46F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45626" y="5626845"/>
            <a:ext cx="635886" cy="23039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4B9B17F-6A29-4D91-950A-49EF0F2AB3F4}"/>
              </a:ext>
            </a:extLst>
          </p:cNvPr>
          <p:cNvSpPr txBox="1"/>
          <p:nvPr/>
        </p:nvSpPr>
        <p:spPr>
          <a:xfrm>
            <a:off x="10749343" y="5626845"/>
            <a:ext cx="962025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하기</a:t>
            </a:r>
            <a:endParaRPr lang="en-US" altLang="ko-KR" sz="10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A32FB57-3C5B-4019-8B49-197D6BD557B2}"/>
              </a:ext>
            </a:extLst>
          </p:cNvPr>
          <p:cNvSpPr/>
          <p:nvPr/>
        </p:nvSpPr>
        <p:spPr>
          <a:xfrm>
            <a:off x="2634671" y="5165725"/>
            <a:ext cx="7633470" cy="758262"/>
          </a:xfrm>
          <a:prstGeom prst="rect">
            <a:avLst/>
          </a:prstGeom>
          <a:gradFill flip="none" rotWithShape="1">
            <a:gsLst>
              <a:gs pos="50000">
                <a:schemeClr val="tx1"/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EAF2684-4098-4D33-8CB1-6FC296AD4FBD}"/>
              </a:ext>
            </a:extLst>
          </p:cNvPr>
          <p:cNvSpPr txBox="1"/>
          <p:nvPr/>
        </p:nvSpPr>
        <p:spPr>
          <a:xfrm>
            <a:off x="2822575" y="5168031"/>
            <a:ext cx="3893096" cy="2000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700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카제로스에</a:t>
            </a:r>
            <a:r>
              <a:rPr lang="ko-KR" altLang="en-US" sz="7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맞서기 위해 모험가들은</a:t>
            </a:r>
            <a:r>
              <a:rPr lang="en-US" altLang="ko-KR" sz="7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7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사용자의 과거를 구현하는 신비한 큐브를 이용하기로 한다</a:t>
            </a:r>
            <a:r>
              <a:rPr lang="en-US" altLang="ko-KR" sz="7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65FA220E-2654-4601-AB96-EAB4038BD77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2885" t="80851" r="34372" b="13191"/>
          <a:stretch/>
        </p:blipFill>
        <p:spPr>
          <a:xfrm>
            <a:off x="5792990" y="5538835"/>
            <a:ext cx="1316831" cy="264363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8BB9ACA3-B10E-41CF-939A-C8F4E152D792}"/>
              </a:ext>
            </a:extLst>
          </p:cNvPr>
          <p:cNvSpPr/>
          <p:nvPr/>
        </p:nvSpPr>
        <p:spPr>
          <a:xfrm>
            <a:off x="2828682" y="4771292"/>
            <a:ext cx="2345297" cy="394434"/>
          </a:xfrm>
          <a:prstGeom prst="rect">
            <a:avLst/>
          </a:prstGeom>
          <a:gradFill>
            <a:gsLst>
              <a:gs pos="50000">
                <a:schemeClr val="accent4">
                  <a:lumMod val="40000"/>
                  <a:lumOff val="60000"/>
                  <a:alpha val="25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accent4">
                  <a:lumMod val="40000"/>
                  <a:lumOff val="60000"/>
                  <a:alpha val="50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B43ECA14-E615-42F1-8288-0CF57447D7F3}"/>
              </a:ext>
            </a:extLst>
          </p:cNvPr>
          <p:cNvCxnSpPr>
            <a:cxnSpLocks/>
          </p:cNvCxnSpPr>
          <p:nvPr/>
        </p:nvCxnSpPr>
        <p:spPr>
          <a:xfrm>
            <a:off x="2822575" y="4771292"/>
            <a:ext cx="0" cy="394433"/>
          </a:xfrm>
          <a:prstGeom prst="line">
            <a:avLst/>
          </a:prstGeom>
          <a:ln w="12700">
            <a:solidFill>
              <a:srgbClr val="FFFFF7"/>
            </a:solidFill>
          </a:ln>
          <a:effectLst>
            <a:glow rad="63500">
              <a:schemeClr val="accent4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42F377C-E570-49BE-B07C-50EE46C4341B}"/>
              </a:ext>
            </a:extLst>
          </p:cNvPr>
          <p:cNvSpPr txBox="1"/>
          <p:nvPr/>
        </p:nvSpPr>
        <p:spPr>
          <a:xfrm>
            <a:off x="2843946" y="4793188"/>
            <a:ext cx="5549206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6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6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endParaRPr lang="en-US" altLang="ko-KR" sz="16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CC837FBE-5E70-4496-ACEE-20CEE83B3A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92877" y="5380664"/>
            <a:ext cx="875264" cy="190058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16C04DC2-EF90-406F-9BA6-8E7DAFDBE8E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888" t="38762" r="77512" b="48745"/>
          <a:stretch/>
        </p:blipFill>
        <p:spPr>
          <a:xfrm>
            <a:off x="6106" y="4442301"/>
            <a:ext cx="2634861" cy="86666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FC9843A-E843-46F1-8F4F-9C8FDE08BB4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888" t="9971" r="77512" b="48745"/>
          <a:stretch/>
        </p:blipFill>
        <p:spPr>
          <a:xfrm>
            <a:off x="2964259" y="1062931"/>
            <a:ext cx="2634861" cy="2863851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FE8C0649-35E0-48EE-8B3F-0E006A94324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888" t="38762" r="77512" b="48745"/>
          <a:stretch/>
        </p:blipFill>
        <p:spPr>
          <a:xfrm>
            <a:off x="-381" y="4983216"/>
            <a:ext cx="2634861" cy="866664"/>
          </a:xfrm>
          <a:prstGeom prst="rect">
            <a:avLst/>
          </a:prstGeom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973202C6-9DF4-4EC1-AB88-B66DC038786D}"/>
              </a:ext>
            </a:extLst>
          </p:cNvPr>
          <p:cNvSpPr/>
          <p:nvPr/>
        </p:nvSpPr>
        <p:spPr>
          <a:xfrm>
            <a:off x="711573" y="1935789"/>
            <a:ext cx="1211715" cy="300736"/>
          </a:xfrm>
          <a:prstGeom prst="rect">
            <a:avLst/>
          </a:prstGeom>
          <a:solidFill>
            <a:srgbClr val="0607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E04ACBB-3EB1-42FE-A3B3-99092A549164}"/>
              </a:ext>
            </a:extLst>
          </p:cNvPr>
          <p:cNvSpPr txBox="1"/>
          <p:nvPr/>
        </p:nvSpPr>
        <p:spPr>
          <a:xfrm>
            <a:off x="546377" y="1934463"/>
            <a:ext cx="155431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endParaRPr lang="en-US" altLang="ko-KR" sz="12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AAF77897-D3D3-414B-B672-4C72F8040BE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83976" y="3926782"/>
            <a:ext cx="1841291" cy="1064293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CE1E5358-0DCE-402D-BC02-BA9CFAACFD85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920" b="14080" l="2941" r="22269">
                        <a14:foregroundMark x1="22101" y1="12160" x2="22101" y2="12160"/>
                        <a14:foregroundMark x1="21765" y1="11360" x2="21765" y2="11360"/>
                        <a14:foregroundMark x1="20840" y1="11040" x2="9496" y2="11520"/>
                        <a14:foregroundMark x1="6218" y1="10880" x2="3697" y2="11360"/>
                        <a14:foregroundMark x1="3361" y1="13280" x2="3950" y2="11200"/>
                        <a14:foregroundMark x1="3697" y1="13760" x2="4118" y2="12160"/>
                        <a14:foregroundMark x1="3277" y1="13760" x2="3277" y2="11360"/>
                        <a14:foregroundMark x1="3361" y1="10720" x2="3109" y2="9920"/>
                        <a14:foregroundMark x1="3613" y1="10880" x2="9160" y2="10400"/>
                        <a14:foregroundMark x1="9160" y1="10400" x2="9160" y2="10400"/>
                        <a14:foregroundMark x1="7311" y1="10240" x2="8908" y2="10080"/>
                        <a14:foregroundMark x1="21513" y1="10400" x2="22269" y2="11680"/>
                        <a14:foregroundMark x1="4454" y1="12800" x2="4454" y2="12800"/>
                        <a14:foregroundMark x1="4454" y1="12960" x2="4454" y2="12960"/>
                        <a14:foregroundMark x1="4370" y1="13600" x2="4370" y2="13600"/>
                        <a14:foregroundMark x1="4622" y1="12480" x2="4622" y2="12480"/>
                        <a14:foregroundMark x1="5042" y1="11840" x2="5294" y2="12000"/>
                        <a14:foregroundMark x1="5378" y1="11680" x2="8824" y2="12000"/>
                        <a14:foregroundMark x1="10924" y1="12160" x2="15042" y2="12160"/>
                        <a14:foregroundMark x1="14454" y1="12000" x2="18403" y2="12320"/>
                        <a14:foregroundMark x1="17143" y1="12000" x2="20756" y2="12000"/>
                        <a14:foregroundMark x1="3950" y1="14080" x2="3950" y2="14080"/>
                        <a14:backgroundMark x1="18319" y1="12640" x2="18319" y2="12640"/>
                        <a14:backgroundMark x1="5966" y1="13600" x2="5966" y2="13600"/>
                        <a14:backgroundMark x1="5126" y1="13440" x2="5126" y2="13440"/>
                      </a14:backgroundRemoval>
                    </a14:imgEffect>
                  </a14:imgLayer>
                </a14:imgProps>
              </a:ext>
            </a:extLst>
          </a:blip>
          <a:srcRect l="2888" t="9971" r="77512" b="85693"/>
          <a:stretch/>
        </p:blipFill>
        <p:spPr>
          <a:xfrm rot="10800000">
            <a:off x="2963660" y="3626047"/>
            <a:ext cx="2634861" cy="300735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7E953ADE-24F7-42BE-B10C-89A69CC1D360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920" b="14080" l="2941" r="22269">
                        <a14:foregroundMark x1="22101" y1="12160" x2="22101" y2="12160"/>
                        <a14:foregroundMark x1="21765" y1="11360" x2="21765" y2="11360"/>
                        <a14:foregroundMark x1="20840" y1="11040" x2="9496" y2="11520"/>
                        <a14:foregroundMark x1="6218" y1="10880" x2="3697" y2="11360"/>
                        <a14:foregroundMark x1="3361" y1="13280" x2="3950" y2="11200"/>
                        <a14:foregroundMark x1="3697" y1="13760" x2="4118" y2="12160"/>
                        <a14:foregroundMark x1="3277" y1="13760" x2="3277" y2="11360"/>
                        <a14:foregroundMark x1="3361" y1="10720" x2="3109" y2="9920"/>
                        <a14:foregroundMark x1="3613" y1="10880" x2="9160" y2="10400"/>
                        <a14:foregroundMark x1="9160" y1="10400" x2="9160" y2="10400"/>
                        <a14:foregroundMark x1="7311" y1="10240" x2="8908" y2="10080"/>
                        <a14:foregroundMark x1="21513" y1="10400" x2="22269" y2="11680"/>
                        <a14:foregroundMark x1="4454" y1="12800" x2="4454" y2="12800"/>
                        <a14:foregroundMark x1="4454" y1="12960" x2="4454" y2="12960"/>
                        <a14:foregroundMark x1="4370" y1="13600" x2="4370" y2="13600"/>
                        <a14:foregroundMark x1="4622" y1="12480" x2="4622" y2="12480"/>
                        <a14:foregroundMark x1="5042" y1="11840" x2="5294" y2="12000"/>
                        <a14:foregroundMark x1="5378" y1="11680" x2="8824" y2="12000"/>
                        <a14:foregroundMark x1="10924" y1="12160" x2="15042" y2="12160"/>
                        <a14:foregroundMark x1="14454" y1="12000" x2="18403" y2="12320"/>
                        <a14:foregroundMark x1="17143" y1="12000" x2="20756" y2="12000"/>
                        <a14:foregroundMark x1="3950" y1="14080" x2="3950" y2="14080"/>
                        <a14:backgroundMark x1="18319" y1="12640" x2="18319" y2="12640"/>
                        <a14:backgroundMark x1="5966" y1="13600" x2="5966" y2="13600"/>
                        <a14:backgroundMark x1="5126" y1="13440" x2="5126" y2="13440"/>
                      </a14:backgroundRemoval>
                    </a14:imgEffect>
                  </a14:imgLayer>
                </a14:imgProps>
              </a:ext>
            </a:extLst>
          </a:blip>
          <a:srcRect l="2888" t="9971" r="77512" b="85693"/>
          <a:stretch/>
        </p:blipFill>
        <p:spPr>
          <a:xfrm rot="10800000">
            <a:off x="2963877" y="3626047"/>
            <a:ext cx="2634861" cy="300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49692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AB7AC65-A69E-4A76-8B12-BD31210F52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812" b="2395"/>
          <a:stretch/>
        </p:blipFill>
        <p:spPr>
          <a:xfrm>
            <a:off x="0" y="1426464"/>
            <a:ext cx="12192000" cy="449884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19DAB80-FEAA-4C37-BB15-C490F34F0F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650" t="11812" r="12350" b="83077"/>
          <a:stretch/>
        </p:blipFill>
        <p:spPr>
          <a:xfrm>
            <a:off x="0" y="1426464"/>
            <a:ext cx="6096000" cy="300736"/>
          </a:xfrm>
          <a:prstGeom prst="rect">
            <a:avLst/>
          </a:prstGeom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E84BCF6E-A7C6-4256-B83D-B15193B2FA65}"/>
              </a:ext>
            </a:extLst>
          </p:cNvPr>
          <p:cNvSpPr>
            <a:spLocks noChangeAspect="1"/>
          </p:cNvSpPr>
          <p:nvPr/>
        </p:nvSpPr>
        <p:spPr>
          <a:xfrm>
            <a:off x="2647072" y="1723801"/>
            <a:ext cx="5203419" cy="2863851"/>
          </a:xfrm>
          <a:prstGeom prst="roundRect">
            <a:avLst>
              <a:gd name="adj" fmla="val 0"/>
            </a:avLst>
          </a:prstGeom>
          <a:blipFill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73E9F2A-F2B1-444A-85AD-C9FF9D4530BA}"/>
              </a:ext>
            </a:extLst>
          </p:cNvPr>
          <p:cNvSpPr/>
          <p:nvPr/>
        </p:nvSpPr>
        <p:spPr>
          <a:xfrm>
            <a:off x="10268712" y="1723802"/>
            <a:ext cx="1923288" cy="420150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DDC2DAE6-449B-4496-85B4-764E23A3686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6437" t="87379" r="5715" b="6428"/>
          <a:stretch/>
        </p:blipFill>
        <p:spPr>
          <a:xfrm>
            <a:off x="10268331" y="5576061"/>
            <a:ext cx="1924051" cy="34925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16DEE5A-35DF-4DBD-9E2A-0B533DA4A97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6237" t="71632" r="5405" b="18296"/>
          <a:stretch/>
        </p:blipFill>
        <p:spPr>
          <a:xfrm>
            <a:off x="10268713" y="5016467"/>
            <a:ext cx="1923288" cy="55959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08D87BB-A62E-4365-A50E-3F839FC46F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45626" y="5626845"/>
            <a:ext cx="635886" cy="23039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4B9B17F-6A29-4D91-950A-49EF0F2AB3F4}"/>
              </a:ext>
            </a:extLst>
          </p:cNvPr>
          <p:cNvSpPr txBox="1"/>
          <p:nvPr/>
        </p:nvSpPr>
        <p:spPr>
          <a:xfrm>
            <a:off x="10749343" y="5626845"/>
            <a:ext cx="962025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하기</a:t>
            </a:r>
            <a:endParaRPr lang="en-US" altLang="ko-KR" sz="10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A32FB57-3C5B-4019-8B49-197D6BD557B2}"/>
              </a:ext>
            </a:extLst>
          </p:cNvPr>
          <p:cNvSpPr/>
          <p:nvPr/>
        </p:nvSpPr>
        <p:spPr>
          <a:xfrm>
            <a:off x="2634671" y="5165725"/>
            <a:ext cx="7633470" cy="758262"/>
          </a:xfrm>
          <a:prstGeom prst="rect">
            <a:avLst/>
          </a:prstGeom>
          <a:gradFill flip="none" rotWithShape="1">
            <a:gsLst>
              <a:gs pos="50000">
                <a:schemeClr val="tx1"/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65FA220E-2654-4601-AB96-EAB4038BD77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2885" t="80851" r="34372" b="13191"/>
          <a:stretch/>
        </p:blipFill>
        <p:spPr>
          <a:xfrm>
            <a:off x="5792990" y="5538835"/>
            <a:ext cx="1316831" cy="26436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42F377C-E570-49BE-B07C-50EE46C4341B}"/>
              </a:ext>
            </a:extLst>
          </p:cNvPr>
          <p:cNvSpPr txBox="1"/>
          <p:nvPr/>
        </p:nvSpPr>
        <p:spPr>
          <a:xfrm>
            <a:off x="3676802" y="4961173"/>
            <a:ext cx="5549206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 b="1" dirty="0" err="1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endParaRPr lang="en-US" altLang="ko-KR" sz="2000" b="1" dirty="0">
              <a:solidFill>
                <a:schemeClr val="accent4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CC837FBE-5E70-4496-ACEE-20CEE83B3A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92877" y="5380664"/>
            <a:ext cx="875264" cy="190058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16C04DC2-EF90-406F-9BA6-8E7DAFDBE8E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888" t="38762" r="77512" b="48745"/>
          <a:stretch/>
        </p:blipFill>
        <p:spPr>
          <a:xfrm>
            <a:off x="6106" y="4442301"/>
            <a:ext cx="2634861" cy="86666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FC9843A-E843-46F1-8F4F-9C8FDE08BB4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888" t="9971" r="77512" b="48745"/>
          <a:stretch/>
        </p:blipFill>
        <p:spPr>
          <a:xfrm>
            <a:off x="0" y="1727199"/>
            <a:ext cx="2634861" cy="2863851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FE8C0649-35E0-48EE-8B3F-0E006A94324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888" t="38762" r="77512" b="48745"/>
          <a:stretch/>
        </p:blipFill>
        <p:spPr>
          <a:xfrm>
            <a:off x="-381" y="4983216"/>
            <a:ext cx="2634861" cy="866664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F8FFCDAA-3A84-4001-82C9-D06FE97F1F8C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628" r="3296" b="28632"/>
          <a:stretch/>
        </p:blipFill>
        <p:spPr>
          <a:xfrm flipV="1">
            <a:off x="75431" y="5626844"/>
            <a:ext cx="2559050" cy="297142"/>
          </a:xfrm>
          <a:prstGeom prst="rect">
            <a:avLst/>
          </a:prstGeom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973202C6-9DF4-4EC1-AB88-B66DC038786D}"/>
              </a:ext>
            </a:extLst>
          </p:cNvPr>
          <p:cNvSpPr/>
          <p:nvPr/>
        </p:nvSpPr>
        <p:spPr>
          <a:xfrm>
            <a:off x="711573" y="1935789"/>
            <a:ext cx="1211715" cy="300736"/>
          </a:xfrm>
          <a:prstGeom prst="rect">
            <a:avLst/>
          </a:prstGeom>
          <a:solidFill>
            <a:srgbClr val="0607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E04ACBB-3EB1-42FE-A3B3-99092A549164}"/>
              </a:ext>
            </a:extLst>
          </p:cNvPr>
          <p:cNvSpPr txBox="1"/>
          <p:nvPr/>
        </p:nvSpPr>
        <p:spPr>
          <a:xfrm>
            <a:off x="546377" y="1934463"/>
            <a:ext cx="155431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endParaRPr lang="en-US" altLang="ko-KR" sz="12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D309B2C-DEBD-40DE-AD89-E7E95C442D1B}"/>
              </a:ext>
            </a:extLst>
          </p:cNvPr>
          <p:cNvSpPr txBox="1"/>
          <p:nvPr/>
        </p:nvSpPr>
        <p:spPr>
          <a:xfrm>
            <a:off x="3676802" y="4675439"/>
            <a:ext cx="5549206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큐브</a:t>
            </a:r>
            <a:endParaRPr lang="en-US" altLang="ko-KR" sz="1400" b="1" dirty="0">
              <a:solidFill>
                <a:schemeClr val="accent4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A7C507D-C53D-42CA-BBA4-EDDF8756F7D1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-20" t="-2104" r="20" b="6279"/>
          <a:stretch/>
        </p:blipFill>
        <p:spPr>
          <a:xfrm>
            <a:off x="10262607" y="3202182"/>
            <a:ext cx="1885111" cy="1588392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0783B1FD-5959-4793-B5D1-92257368F06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620103" y="3785686"/>
            <a:ext cx="329596" cy="327259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9FE61868-381D-415F-9D6F-709C9D810EA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290317" y="3785686"/>
            <a:ext cx="329596" cy="327259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013FD7C8-DE19-4E7D-96F9-3F58F34421F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949699" y="3455757"/>
            <a:ext cx="329596" cy="327259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16CFA82F-A860-48ED-9DB0-0D67D05D0F2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619913" y="3455757"/>
            <a:ext cx="329596" cy="327259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84134E79-E8C1-42F9-92F3-10B963E70D4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608891" y="3452702"/>
            <a:ext cx="329596" cy="327259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B648DD85-C22D-4765-BD59-A8B685EB0B8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279105" y="3452702"/>
            <a:ext cx="329596" cy="327259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19D52149-237D-405A-90B0-C02719956AAE}"/>
              </a:ext>
            </a:extLst>
          </p:cNvPr>
          <p:cNvSpPr/>
          <p:nvPr/>
        </p:nvSpPr>
        <p:spPr>
          <a:xfrm>
            <a:off x="10334593" y="3484952"/>
            <a:ext cx="245269" cy="262755"/>
          </a:xfrm>
          <a:prstGeom prst="rect">
            <a:avLst/>
          </a:prstGeom>
          <a:solidFill>
            <a:srgbClr val="450D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2CF9352-89A7-4827-813C-DD4D6A2EF182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9481" b="89982" l="9947" r="89876">
                        <a14:foregroundMark x1="54174" y1="9660" x2="54174" y2="9660"/>
                        <a14:foregroundMark x1="50266" y1="89982" x2="50266" y2="89982"/>
                        <a14:backgroundMark x1="28597" y1="21467" x2="18472" y2="50984"/>
                        <a14:backgroundMark x1="20071" y1="61360" x2="25755" y2="77102"/>
                        <a14:backgroundMark x1="29840" y1="32021" x2="27176" y2="50805"/>
                        <a14:backgroundMark x1="30018" y1="35599" x2="30018" y2="35599"/>
                        <a14:backgroundMark x1="31083" y1="35242" x2="31083" y2="37209"/>
                        <a14:backgroundMark x1="67673" y1="23256" x2="68028" y2="30590"/>
                      </a14:backgroundRemoval>
                    </a14:imgEffect>
                  </a14:imgLayer>
                </a14:imgProps>
              </a:ext>
            </a:extLst>
          </a:blip>
          <a:srcRect l="27006" t="7067" r="27878" b="5409"/>
          <a:stretch/>
        </p:blipFill>
        <p:spPr>
          <a:xfrm>
            <a:off x="10386910" y="3485773"/>
            <a:ext cx="136410" cy="262755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42F78830-6346-4623-9D92-E735C14B9F18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75256" r="15996" b="6176"/>
          <a:stretch/>
        </p:blipFill>
        <p:spPr>
          <a:xfrm>
            <a:off x="10262607" y="4339555"/>
            <a:ext cx="1583567" cy="307777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2095081A-7CED-4B37-AF44-18886EDB397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268712" y="4649430"/>
            <a:ext cx="1345672" cy="356603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7513597C-BF6A-42B1-BA84-D982318479B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864623" y="4306105"/>
            <a:ext cx="198357" cy="489808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EE565A97-618C-468A-B747-ABB7F2AE625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609257" y="4516225"/>
            <a:ext cx="503018" cy="489808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3DD8E074-9119-4EB0-BEA0-F5C9075A95A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879253" y="4333924"/>
            <a:ext cx="217160" cy="657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33619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4A085033-A569-416D-BD35-F6099CADBE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48" t="15386" r="2285" b="12647"/>
          <a:stretch/>
        </p:blipFill>
        <p:spPr>
          <a:xfrm>
            <a:off x="1734820" y="923140"/>
            <a:ext cx="7900416" cy="398318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C5D71EA6-2295-426A-9459-D483B312CA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2110"/>
          <a:stretch/>
        </p:blipFill>
        <p:spPr>
          <a:xfrm>
            <a:off x="4416525" y="1003350"/>
            <a:ext cx="5218712" cy="3672739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DB74F49-81D3-4FFC-B5D6-165B3BC6BD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48" t="1520" r="2285" b="90641"/>
          <a:stretch/>
        </p:blipFill>
        <p:spPr>
          <a:xfrm>
            <a:off x="1734820" y="504953"/>
            <a:ext cx="7900416" cy="43384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D3DDC83-47FD-4CC3-ACC5-FBF3E77E568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07"/>
          <a:stretch/>
        </p:blipFill>
        <p:spPr>
          <a:xfrm>
            <a:off x="1811972" y="1003350"/>
            <a:ext cx="2604553" cy="286536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DC960D2-163F-402B-A669-91CF780004F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6237" t="71632" r="5405" b="18296"/>
          <a:stretch/>
        </p:blipFill>
        <p:spPr>
          <a:xfrm>
            <a:off x="1811972" y="3918277"/>
            <a:ext cx="2604552" cy="757812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3C354C67-8BDB-4657-BFAD-262710A793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556" t="1520" r="15814" b="93635"/>
          <a:stretch/>
        </p:blipFill>
        <p:spPr>
          <a:xfrm>
            <a:off x="1734819" y="504953"/>
            <a:ext cx="4883659" cy="26815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BA90F4A-B599-4774-A47E-6DC5B56C6C8E}"/>
              </a:ext>
            </a:extLst>
          </p:cNvPr>
          <p:cNvSpPr txBox="1"/>
          <p:nvPr/>
        </p:nvSpPr>
        <p:spPr>
          <a:xfrm>
            <a:off x="4746147" y="512873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신청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01C4F1D9-CB3F-4FB1-ABEB-ABF9564C66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11818" y="4449340"/>
            <a:ext cx="1123418" cy="243943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A0BBA5E6-BD7B-4B07-A4F1-2D8DE903975D}"/>
              </a:ext>
            </a:extLst>
          </p:cNvPr>
          <p:cNvSpPr/>
          <p:nvPr/>
        </p:nvSpPr>
        <p:spPr>
          <a:xfrm>
            <a:off x="2502286" y="1216483"/>
            <a:ext cx="1211715" cy="300736"/>
          </a:xfrm>
          <a:prstGeom prst="rect">
            <a:avLst/>
          </a:prstGeom>
          <a:solidFill>
            <a:srgbClr val="0607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0F5C15F-9279-471B-8E41-924466FC528F}"/>
              </a:ext>
            </a:extLst>
          </p:cNvPr>
          <p:cNvSpPr txBox="1"/>
          <p:nvPr/>
        </p:nvSpPr>
        <p:spPr>
          <a:xfrm>
            <a:off x="2337090" y="1215157"/>
            <a:ext cx="155431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endParaRPr lang="en-US" altLang="ko-KR" sz="12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070782A-F1CF-6A8A-19EE-EAC864C0A948}"/>
              </a:ext>
            </a:extLst>
          </p:cNvPr>
          <p:cNvSpPr/>
          <p:nvPr/>
        </p:nvSpPr>
        <p:spPr>
          <a:xfrm>
            <a:off x="1734820" y="4694216"/>
            <a:ext cx="7900416" cy="53839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D874E700-A034-4A9E-A25A-0BDC50060F7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066" b="6528"/>
          <a:stretch/>
        </p:blipFill>
        <p:spPr>
          <a:xfrm>
            <a:off x="5838072" y="4655530"/>
            <a:ext cx="2203450" cy="564969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28C4535E-90AE-B53F-F71B-7BF36F7086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251" t="86884" r="62737" b="2659"/>
          <a:stretch/>
        </p:blipFill>
        <p:spPr>
          <a:xfrm>
            <a:off x="3578930" y="4641717"/>
            <a:ext cx="2145914" cy="578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32029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21AD8D2-5822-4980-B86F-A79CBB2C4A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2094" y="0"/>
            <a:ext cx="9967811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DDF98EF2-453E-40EB-A234-21CA5D16101D}"/>
              </a:ext>
            </a:extLst>
          </p:cNvPr>
          <p:cNvSpPr/>
          <p:nvPr/>
        </p:nvSpPr>
        <p:spPr>
          <a:xfrm>
            <a:off x="1812925" y="1912581"/>
            <a:ext cx="3168650" cy="405170"/>
          </a:xfrm>
          <a:prstGeom prst="rect">
            <a:avLst/>
          </a:prstGeom>
          <a:solidFill>
            <a:srgbClr val="0607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174E00-FFA8-45F1-8CE2-FA931B32B683}"/>
              </a:ext>
            </a:extLst>
          </p:cNvPr>
          <p:cNvSpPr txBox="1"/>
          <p:nvPr/>
        </p:nvSpPr>
        <p:spPr>
          <a:xfrm>
            <a:off x="1812926" y="1917641"/>
            <a:ext cx="17018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000" dirty="0">
                <a:solidFill>
                  <a:srgbClr val="9483C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모험</a:t>
            </a:r>
            <a:br>
              <a:rPr lang="en-US" altLang="ko-KR" sz="1000" dirty="0">
                <a:solidFill>
                  <a:srgbClr val="9483C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rgbClr val="9483C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1000" dirty="0">
                <a:solidFill>
                  <a:srgbClr val="9483C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가이드</a:t>
            </a:r>
            <a:r>
              <a:rPr lang="en-US" altLang="ko-KR" sz="1000" dirty="0">
                <a:solidFill>
                  <a:srgbClr val="9483C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 </a:t>
            </a:r>
            <a:r>
              <a:rPr lang="ko-KR" altLang="en-US" sz="1000" dirty="0" err="1">
                <a:solidFill>
                  <a:srgbClr val="9483C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rgbClr val="9483C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endParaRPr lang="en-US" altLang="ko-KR" sz="1000" dirty="0">
              <a:solidFill>
                <a:srgbClr val="9483C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7DEEB80-4C5B-41DC-ACCA-0BE2B3BFF4B1}"/>
              </a:ext>
            </a:extLst>
          </p:cNvPr>
          <p:cNvSpPr/>
          <p:nvPr/>
        </p:nvSpPr>
        <p:spPr>
          <a:xfrm>
            <a:off x="6543673" y="1115039"/>
            <a:ext cx="3321050" cy="405170"/>
          </a:xfrm>
          <a:prstGeom prst="rect">
            <a:avLst/>
          </a:prstGeom>
          <a:solidFill>
            <a:srgbClr val="0607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FAE71F8-5C4C-474C-9E61-BFFA65936693}"/>
              </a:ext>
            </a:extLst>
          </p:cNvPr>
          <p:cNvSpPr/>
          <p:nvPr/>
        </p:nvSpPr>
        <p:spPr>
          <a:xfrm>
            <a:off x="6095999" y="2200891"/>
            <a:ext cx="3321050" cy="491511"/>
          </a:xfrm>
          <a:prstGeom prst="rect">
            <a:avLst/>
          </a:prstGeom>
          <a:solidFill>
            <a:srgbClr val="0405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BF17E55-3507-4637-AC20-89B7173EF034}"/>
              </a:ext>
            </a:extLst>
          </p:cNvPr>
          <p:cNvSpPr/>
          <p:nvPr/>
        </p:nvSpPr>
        <p:spPr>
          <a:xfrm>
            <a:off x="6076949" y="3191490"/>
            <a:ext cx="4114801" cy="1571009"/>
          </a:xfrm>
          <a:prstGeom prst="rect">
            <a:avLst/>
          </a:prstGeom>
          <a:solidFill>
            <a:srgbClr val="0405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B619F7-6CE9-4C0C-932E-6D1E1D86DEEF}"/>
              </a:ext>
            </a:extLst>
          </p:cNvPr>
          <p:cNvSpPr txBox="1"/>
          <p:nvPr/>
        </p:nvSpPr>
        <p:spPr>
          <a:xfrm>
            <a:off x="6965947" y="1120099"/>
            <a:ext cx="2898776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000" b="1" dirty="0">
                <a:solidFill>
                  <a:srgbClr val="9483C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rgbClr val="9483C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가이드</a:t>
            </a:r>
            <a:r>
              <a:rPr lang="en-US" altLang="ko-KR" sz="2000" b="1" dirty="0">
                <a:solidFill>
                  <a:srgbClr val="9483C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 </a:t>
            </a:r>
            <a:r>
              <a:rPr lang="ko-KR" altLang="en-US" sz="2000" b="1" dirty="0" err="1">
                <a:solidFill>
                  <a:srgbClr val="9483C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rgbClr val="9483C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endParaRPr lang="en-US" altLang="ko-KR" sz="2000" b="1" dirty="0">
              <a:solidFill>
                <a:srgbClr val="9483C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17D2473-6E54-4046-9488-1E71B88E8B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1176" y1="44000" x2="54902" y2="62000"/>
                        <a14:foregroundMark x1="56863" y1="46000" x2="64706" y2="64000"/>
                        <a14:foregroundMark x1="58824" y1="50000" x2="50980" y2="660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625614" y="1115039"/>
            <a:ext cx="394311" cy="38657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8C94C88-30D0-454A-AAA5-7D5E5B03E931}"/>
              </a:ext>
            </a:extLst>
          </p:cNvPr>
          <p:cNvSpPr txBox="1"/>
          <p:nvPr/>
        </p:nvSpPr>
        <p:spPr>
          <a:xfrm>
            <a:off x="6095999" y="2118822"/>
            <a:ext cx="3392119" cy="52706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 err="1">
                <a:solidFill>
                  <a:srgbClr val="9483C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rgbClr val="9483C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r>
              <a:rPr lang="ko-KR" altLang="en-US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 대해 잘 아는 이를 찾아가</a:t>
            </a:r>
            <a:endParaRPr lang="en-US" altLang="ko-KR" sz="10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dirty="0" err="1">
                <a:solidFill>
                  <a:srgbClr val="9483C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rgbClr val="9483C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r>
              <a:rPr lang="ko-KR" altLang="en-US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 대해 </a:t>
            </a:r>
            <a:r>
              <a:rPr lang="ko-KR" altLang="en-US" sz="1000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들어보기</a:t>
            </a:r>
            <a:endParaRPr lang="en-US" altLang="ko-KR" sz="10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8EED9F7-618A-47EF-BFB4-C7CDE2DB5C92}"/>
              </a:ext>
            </a:extLst>
          </p:cNvPr>
          <p:cNvSpPr txBox="1"/>
          <p:nvPr/>
        </p:nvSpPr>
        <p:spPr>
          <a:xfrm>
            <a:off x="6076949" y="3126074"/>
            <a:ext cx="4131286" cy="9887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왜곡된 차원의 섬에서 새로운 유형의 큐브가 발견되었다고 한다</a:t>
            </a:r>
            <a:r>
              <a:rPr lang="en-US" altLang="ko-KR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r>
              <a:rPr lang="ko-KR" altLang="en-US" sz="1000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카제로스에</a:t>
            </a:r>
            <a:r>
              <a:rPr lang="ko-KR" altLang="en-US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맞서기 전에 좋은 훈련 수단이 될 수 있을 것 같다</a:t>
            </a:r>
            <a:r>
              <a:rPr lang="en-US" altLang="ko-KR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en-US" altLang="ko-KR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!</a:t>
            </a:r>
            <a:r>
              <a:rPr lang="ko-KR" altLang="en-US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해당 가이드 퀘스트를 완료하면 </a:t>
            </a:r>
            <a:r>
              <a:rPr lang="ko-KR" altLang="en-US" sz="1000" dirty="0" err="1">
                <a:solidFill>
                  <a:srgbClr val="6ADAD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rgbClr val="6ADAD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r>
              <a:rPr lang="ko-KR" altLang="en-US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개방할 수 있다</a:t>
            </a:r>
            <a:r>
              <a:rPr lang="en-US" altLang="ko-KR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046832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7540B26-92E1-4CAE-BB28-1A6C14A5C2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66" y="194422"/>
            <a:ext cx="7129865" cy="409967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D6A58BB-7C90-480B-900A-953386BE0F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5014" y="443246"/>
            <a:ext cx="6095999" cy="261705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4F1D01D-31AD-43D5-94C4-CCA4995045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278" y="2539713"/>
            <a:ext cx="5513607" cy="313764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D7DFA77-F67F-4B7B-A9F8-F43D79BA2F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7432" y="3060303"/>
            <a:ext cx="7288306" cy="345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71284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4760FC3-724B-4345-8668-F423C3B1B9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75" y="240557"/>
            <a:ext cx="6314532" cy="330274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BD2DAC5-DF8E-43F5-BCA3-8E420C8D4D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3885" y="2807444"/>
            <a:ext cx="7257140" cy="3809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8099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269CADC-051D-47F1-9A8B-CD169786E980}"/>
              </a:ext>
            </a:extLst>
          </p:cNvPr>
          <p:cNvSpPr txBox="1"/>
          <p:nvPr/>
        </p:nvSpPr>
        <p:spPr>
          <a:xfrm>
            <a:off x="4098930" y="342900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소개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8CD20D-5033-4FB3-B57A-9E39DC9E6FE6}"/>
              </a:ext>
            </a:extLst>
          </p:cNvPr>
          <p:cNvSpPr txBox="1"/>
          <p:nvPr/>
        </p:nvSpPr>
        <p:spPr>
          <a:xfrm>
            <a:off x="5200650" y="2721114"/>
            <a:ext cx="1790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02</a:t>
            </a:r>
            <a:endParaRPr lang="ko-KR" altLang="en-US" sz="4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0CEB87F-401C-43C1-B14B-7EC79ECD8E79}"/>
              </a:ext>
            </a:extLst>
          </p:cNvPr>
          <p:cNvCxnSpPr>
            <a:cxnSpLocks/>
          </p:cNvCxnSpPr>
          <p:nvPr/>
        </p:nvCxnSpPr>
        <p:spPr>
          <a:xfrm flipH="1">
            <a:off x="1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86E27231-1462-491E-92BC-FD04DDDB617F}"/>
              </a:ext>
            </a:extLst>
          </p:cNvPr>
          <p:cNvCxnSpPr>
            <a:cxnSpLocks/>
          </p:cNvCxnSpPr>
          <p:nvPr/>
        </p:nvCxnSpPr>
        <p:spPr>
          <a:xfrm flipH="1">
            <a:off x="7515226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C808FF80-47B4-45D6-91C1-9E01F1F172F1}"/>
              </a:ext>
            </a:extLst>
          </p:cNvPr>
          <p:cNvSpPr/>
          <p:nvPr/>
        </p:nvSpPr>
        <p:spPr>
          <a:xfrm>
            <a:off x="934747" y="2844226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다이아몬드 19">
            <a:extLst>
              <a:ext uri="{FF2B5EF4-FFF2-40B4-BE49-F238E27FC236}">
                <a16:creationId xmlns:a16="http://schemas.microsoft.com/office/drawing/2014/main" id="{8EDC3166-EFF1-4702-8348-52B15DAE935E}"/>
              </a:ext>
            </a:extLst>
          </p:cNvPr>
          <p:cNvSpPr/>
          <p:nvPr/>
        </p:nvSpPr>
        <p:spPr>
          <a:xfrm>
            <a:off x="2261580" y="2844226"/>
            <a:ext cx="360000" cy="360000"/>
          </a:xfrm>
          <a:prstGeom prst="diamond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다이아몬드 20">
            <a:extLst>
              <a:ext uri="{FF2B5EF4-FFF2-40B4-BE49-F238E27FC236}">
                <a16:creationId xmlns:a16="http://schemas.microsoft.com/office/drawing/2014/main" id="{AD6E3DD2-1D8D-462B-9DD9-A5F1A747E567}"/>
              </a:ext>
            </a:extLst>
          </p:cNvPr>
          <p:cNvSpPr/>
          <p:nvPr/>
        </p:nvSpPr>
        <p:spPr>
          <a:xfrm>
            <a:off x="3588413" y="2844226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40AE609-DE3F-46F5-8DA5-8C4806391E49}"/>
              </a:ext>
            </a:extLst>
          </p:cNvPr>
          <p:cNvSpPr txBox="1"/>
          <p:nvPr/>
        </p:nvSpPr>
        <p:spPr>
          <a:xfrm>
            <a:off x="568323" y="2477812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203C2AD-266E-4DED-9B85-9C5FF51DCB7C}"/>
              </a:ext>
            </a:extLst>
          </p:cNvPr>
          <p:cNvSpPr txBox="1"/>
          <p:nvPr/>
        </p:nvSpPr>
        <p:spPr>
          <a:xfrm>
            <a:off x="1895156" y="2477812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소개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4" name="다이아몬드 23">
            <a:extLst>
              <a:ext uri="{FF2B5EF4-FFF2-40B4-BE49-F238E27FC236}">
                <a16:creationId xmlns:a16="http://schemas.microsoft.com/office/drawing/2014/main" id="{BACF00B7-E91F-4EB5-A94E-D73DAC24D2FF}"/>
              </a:ext>
            </a:extLst>
          </p:cNvPr>
          <p:cNvSpPr/>
          <p:nvPr/>
        </p:nvSpPr>
        <p:spPr>
          <a:xfrm>
            <a:off x="8243589" y="2844226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다이아몬드 24">
            <a:extLst>
              <a:ext uri="{FF2B5EF4-FFF2-40B4-BE49-F238E27FC236}">
                <a16:creationId xmlns:a16="http://schemas.microsoft.com/office/drawing/2014/main" id="{CC698CE8-D5CB-4659-8D34-69B8D521F446}"/>
              </a:ext>
            </a:extLst>
          </p:cNvPr>
          <p:cNvSpPr/>
          <p:nvPr/>
        </p:nvSpPr>
        <p:spPr>
          <a:xfrm>
            <a:off x="9570422" y="2844226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A3422324-EC97-416A-8629-48904325DF2B}"/>
              </a:ext>
            </a:extLst>
          </p:cNvPr>
          <p:cNvSpPr/>
          <p:nvPr/>
        </p:nvSpPr>
        <p:spPr>
          <a:xfrm>
            <a:off x="10897253" y="2844226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310F138-146A-484B-BAE9-7E714A8E2E08}"/>
              </a:ext>
            </a:extLst>
          </p:cNvPr>
          <p:cNvSpPr txBox="1"/>
          <p:nvPr/>
        </p:nvSpPr>
        <p:spPr>
          <a:xfrm>
            <a:off x="3221989" y="247781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7402872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9CF1A4E-3F77-471C-8DCC-EFB913AC0D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" y="156206"/>
            <a:ext cx="7134225" cy="369956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AD73450-040F-4446-B5F5-EA093EA7AD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5800" y="2667000"/>
            <a:ext cx="7353300" cy="4034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0114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D73B581-8C33-46E9-B43D-890DCA037B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662" y="342900"/>
            <a:ext cx="5319223" cy="299085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070A530-4BE1-4EE9-8C8F-9649BEB4FC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2363" y="3738435"/>
            <a:ext cx="1295581" cy="1305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05879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3E93C83F-6DE5-4F77-B3FA-BC63686C78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06" t="5972" r="6063" b="5030"/>
          <a:stretch/>
        </p:blipFill>
        <p:spPr>
          <a:xfrm>
            <a:off x="1255059" y="1156447"/>
            <a:ext cx="6376357" cy="364863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FC3FCD3-D130-4E19-AB3B-1991CA3DEA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45" t="10850" r="9860" b="53798"/>
          <a:stretch/>
        </p:blipFill>
        <p:spPr>
          <a:xfrm>
            <a:off x="8572500" y="1636445"/>
            <a:ext cx="4443074" cy="79286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A898456-4882-4B0D-A025-6D53B03E6CB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grayscl/>
          </a:blip>
          <a:srcRect r="513"/>
          <a:stretch/>
        </p:blipFill>
        <p:spPr>
          <a:xfrm>
            <a:off x="7099488" y="5124419"/>
            <a:ext cx="4614300" cy="91427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BD81BA2-77F2-4A25-96F4-69BE6AEA6F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05431" y="5185470"/>
            <a:ext cx="305513" cy="17431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3A8733A9-5F65-4FAD-B41B-42FD0DC506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01125" y="1663931"/>
            <a:ext cx="305513" cy="17431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57B7B2C-8EEC-4D4F-9AEF-5FC7D9A716FC}"/>
              </a:ext>
            </a:extLst>
          </p:cNvPr>
          <p:cNvSpPr txBox="1"/>
          <p:nvPr/>
        </p:nvSpPr>
        <p:spPr>
          <a:xfrm>
            <a:off x="9101125" y="1636446"/>
            <a:ext cx="1075371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100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에브니</a:t>
            </a:r>
            <a:r>
              <a:rPr lang="ko-KR" altLang="en-US" sz="11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endParaRPr lang="en-US" altLang="ko-KR" sz="11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E158539-F1FB-4E6E-976E-3F16B5D4693C}"/>
              </a:ext>
            </a:extLst>
          </p:cNvPr>
          <p:cNvSpPr txBox="1"/>
          <p:nvPr/>
        </p:nvSpPr>
        <p:spPr>
          <a:xfrm>
            <a:off x="7705430" y="5184226"/>
            <a:ext cx="1075371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100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1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endParaRPr lang="en-US" altLang="ko-KR" sz="11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F6B3E9E7-9DF0-4A33-873C-D19915F13F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98786" y="4162140"/>
            <a:ext cx="3078339" cy="599279"/>
          </a:xfrm>
          <a:prstGeom prst="rect">
            <a:avLst/>
          </a:prstGeom>
          <a:ln>
            <a:solidFill>
              <a:schemeClr val="accent4"/>
            </a:solidFill>
          </a:ln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517ABACF-F085-4005-BE35-E2D1CC6FD82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24186" y="3560202"/>
            <a:ext cx="3003949" cy="539804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B52D2C39-0E78-4FCD-AA4F-61106897AB01}"/>
              </a:ext>
            </a:extLst>
          </p:cNvPr>
          <p:cNvSpPr/>
          <p:nvPr/>
        </p:nvSpPr>
        <p:spPr>
          <a:xfrm>
            <a:off x="8555097" y="5444073"/>
            <a:ext cx="1483294" cy="270186"/>
          </a:xfrm>
          <a:prstGeom prst="rect">
            <a:avLst/>
          </a:prstGeom>
          <a:gradFill flip="none" rotWithShape="1">
            <a:gsLst>
              <a:gs pos="50000">
                <a:schemeClr val="tx1"/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40100FB-8653-4564-B4FD-A75FD7B88DE6}"/>
              </a:ext>
            </a:extLst>
          </p:cNvPr>
          <p:cNvSpPr txBox="1"/>
          <p:nvPr/>
        </p:nvSpPr>
        <p:spPr>
          <a:xfrm>
            <a:off x="8265695" y="5452649"/>
            <a:ext cx="218491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dirty="0">
                <a:solidFill>
                  <a:srgbClr val="7030A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1100" dirty="0">
                <a:solidFill>
                  <a:srgbClr val="7030A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가이드</a:t>
            </a:r>
            <a:r>
              <a:rPr lang="en-US" altLang="ko-KR" sz="1100" dirty="0">
                <a:solidFill>
                  <a:srgbClr val="7030A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 </a:t>
            </a:r>
            <a:r>
              <a:rPr lang="ko-KR" altLang="en-US" sz="1100" dirty="0" err="1">
                <a:solidFill>
                  <a:srgbClr val="7030A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100" dirty="0">
                <a:solidFill>
                  <a:srgbClr val="7030A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</a:t>
            </a:r>
            <a:r>
              <a:rPr lang="ko-KR" altLang="en-US" sz="1100" dirty="0">
                <a:solidFill>
                  <a:srgbClr val="C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미완료</a:t>
            </a:r>
            <a:endParaRPr lang="en-US" altLang="ko-KR" sz="1100" dirty="0">
              <a:solidFill>
                <a:srgbClr val="C00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E6FCA608-2860-4ED9-B045-9872B74A156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41176" y1="44000" x2="54902" y2="62000"/>
                        <a14:foregroundMark x1="56863" y1="46000" x2="64706" y2="64000"/>
                        <a14:foregroundMark x1="58824" y1="50000" x2="50980" y2="660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265695" y="5455824"/>
            <a:ext cx="237939" cy="233273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60611C42-80D4-4E1E-81ED-1789F38C59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99640" y="2980765"/>
            <a:ext cx="3078339" cy="599279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6810163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64F1D01D-31AD-43D5-94C4-CCA4995045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82"/>
            <a:ext cx="6017709" cy="342451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A3FC4C3-FC0D-44FA-89D6-31FF587DFF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9416" y="0"/>
            <a:ext cx="6025988" cy="3429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35CD8B5-DA7A-4D36-8A28-18636EF4D3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65615" y="1228724"/>
            <a:ext cx="9758753" cy="555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463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41EE8ED-CD83-48C6-8F2C-01DF749213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930" y="264460"/>
            <a:ext cx="5068102" cy="316454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F6A85D0-051F-4D5B-A2C4-43D134848F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2559" y="264459"/>
            <a:ext cx="5211364" cy="316454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5913731-971E-4F3D-A84E-C6638C83C0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3981" y="3635188"/>
            <a:ext cx="5068102" cy="30042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E773739-F5CC-4A7A-BDBB-017470CBFE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364" y="4349493"/>
            <a:ext cx="1962424" cy="100979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6E41A7E-E2C2-4A73-A705-62A0542345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0364" y="5462515"/>
            <a:ext cx="819264" cy="103837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295D51E-AB86-43B0-B474-1F55C07ED76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49225" y="2165156"/>
            <a:ext cx="5211363" cy="2972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48953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사각형: 둥근 모서리 99">
            <a:extLst>
              <a:ext uri="{FF2B5EF4-FFF2-40B4-BE49-F238E27FC236}">
                <a16:creationId xmlns:a16="http://schemas.microsoft.com/office/drawing/2014/main" id="{1CE96806-780F-4916-92F9-C21716DB2BCD}"/>
              </a:ext>
            </a:extLst>
          </p:cNvPr>
          <p:cNvSpPr/>
          <p:nvPr/>
        </p:nvSpPr>
        <p:spPr>
          <a:xfrm>
            <a:off x="4144103" y="2186504"/>
            <a:ext cx="360000" cy="3600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사각형: 둥근 모서리 100">
            <a:extLst>
              <a:ext uri="{FF2B5EF4-FFF2-40B4-BE49-F238E27FC236}">
                <a16:creationId xmlns:a16="http://schemas.microsoft.com/office/drawing/2014/main" id="{7B6285B7-D218-4671-8F91-97E1D3176322}"/>
              </a:ext>
            </a:extLst>
          </p:cNvPr>
          <p:cNvSpPr/>
          <p:nvPr/>
        </p:nvSpPr>
        <p:spPr>
          <a:xfrm>
            <a:off x="5357355" y="2186504"/>
            <a:ext cx="360000" cy="3600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사각형: 둥근 모서리 101">
            <a:extLst>
              <a:ext uri="{FF2B5EF4-FFF2-40B4-BE49-F238E27FC236}">
                <a16:creationId xmlns:a16="http://schemas.microsoft.com/office/drawing/2014/main" id="{457AA56D-74E5-4B88-A462-D9FA2A4B316B}"/>
              </a:ext>
            </a:extLst>
          </p:cNvPr>
          <p:cNvSpPr/>
          <p:nvPr/>
        </p:nvSpPr>
        <p:spPr>
          <a:xfrm>
            <a:off x="7594105" y="2184606"/>
            <a:ext cx="360000" cy="3600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사각형: 둥근 모서리 102">
            <a:extLst>
              <a:ext uri="{FF2B5EF4-FFF2-40B4-BE49-F238E27FC236}">
                <a16:creationId xmlns:a16="http://schemas.microsoft.com/office/drawing/2014/main" id="{8BFCD928-5ECB-4255-AD85-3053DD3B07CA}"/>
              </a:ext>
            </a:extLst>
          </p:cNvPr>
          <p:cNvSpPr/>
          <p:nvPr/>
        </p:nvSpPr>
        <p:spPr>
          <a:xfrm>
            <a:off x="6455847" y="2186504"/>
            <a:ext cx="360000" cy="3600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8D309751-FB03-47EB-B685-F8C0CA2ACD7B}"/>
              </a:ext>
            </a:extLst>
          </p:cNvPr>
          <p:cNvSpPr>
            <a:spLocks noChangeAspect="1"/>
          </p:cNvSpPr>
          <p:nvPr/>
        </p:nvSpPr>
        <p:spPr>
          <a:xfrm>
            <a:off x="2791294" y="1344861"/>
            <a:ext cx="6609412" cy="1207126"/>
          </a:xfrm>
          <a:prstGeom prst="roundRect">
            <a:avLst>
              <a:gd name="adj" fmla="val 3066"/>
            </a:avLst>
          </a:prstGeom>
          <a:blipFill>
            <a:blip r:embed="rId2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106C3124-BC24-49CD-877D-963BF46870CD}"/>
              </a:ext>
            </a:extLst>
          </p:cNvPr>
          <p:cNvSpPr>
            <a:spLocks noChangeAspect="1"/>
          </p:cNvSpPr>
          <p:nvPr/>
        </p:nvSpPr>
        <p:spPr>
          <a:xfrm>
            <a:off x="2433226" y="3119890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3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45E681B4-D8B7-4121-8F19-4A4482466A8B}"/>
              </a:ext>
            </a:extLst>
          </p:cNvPr>
          <p:cNvSpPr>
            <a:spLocks noChangeAspect="1"/>
          </p:cNvSpPr>
          <p:nvPr/>
        </p:nvSpPr>
        <p:spPr>
          <a:xfrm>
            <a:off x="5015353" y="3119890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3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005B187F-E57B-41D3-B202-B67C4CD53A60}"/>
              </a:ext>
            </a:extLst>
          </p:cNvPr>
          <p:cNvSpPr>
            <a:spLocks noChangeAspect="1"/>
          </p:cNvSpPr>
          <p:nvPr/>
        </p:nvSpPr>
        <p:spPr>
          <a:xfrm>
            <a:off x="7596037" y="3119890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3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98FA1AAF-F153-400B-A25F-B37B673C1379}"/>
              </a:ext>
            </a:extLst>
          </p:cNvPr>
          <p:cNvSpPr>
            <a:spLocks noChangeAspect="1"/>
          </p:cNvSpPr>
          <p:nvPr/>
        </p:nvSpPr>
        <p:spPr>
          <a:xfrm>
            <a:off x="3633903" y="3735358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3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A02F215C-AF8F-4F70-8047-3AF081D42D9C}"/>
              </a:ext>
            </a:extLst>
          </p:cNvPr>
          <p:cNvSpPr>
            <a:spLocks noChangeAspect="1"/>
          </p:cNvSpPr>
          <p:nvPr/>
        </p:nvSpPr>
        <p:spPr>
          <a:xfrm>
            <a:off x="6216030" y="3735358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3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6267BD68-A74E-430F-97C4-CC8A18B50CA2}"/>
              </a:ext>
            </a:extLst>
          </p:cNvPr>
          <p:cNvSpPr>
            <a:spLocks noChangeAspect="1"/>
          </p:cNvSpPr>
          <p:nvPr/>
        </p:nvSpPr>
        <p:spPr>
          <a:xfrm>
            <a:off x="703990" y="4578116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4"/>
            <a:stretch>
              <a:fillRect/>
            </a:stretch>
          </a:blip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DABE192D-5BDC-4755-955A-FD8DC0963FE3}"/>
              </a:ext>
            </a:extLst>
          </p:cNvPr>
          <p:cNvSpPr>
            <a:spLocks noChangeAspect="1"/>
          </p:cNvSpPr>
          <p:nvPr/>
        </p:nvSpPr>
        <p:spPr>
          <a:xfrm>
            <a:off x="703990" y="5120872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5"/>
            <a:stretch>
              <a:fillRect/>
            </a:stretch>
          </a:blip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C20FA72-AF88-4A68-95A0-4A946884448E}"/>
              </a:ext>
            </a:extLst>
          </p:cNvPr>
          <p:cNvSpPr txBox="1"/>
          <p:nvPr/>
        </p:nvSpPr>
        <p:spPr>
          <a:xfrm>
            <a:off x="1086942" y="4040830"/>
            <a:ext cx="1454779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 dirty="0">
                <a:solidFill>
                  <a:schemeClr val="accent2">
                    <a:lumMod val="60000"/>
                    <a:lumOff val="4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일일 콘텐츠</a:t>
            </a:r>
            <a:endParaRPr lang="en-US" altLang="ko-KR" sz="2000" dirty="0">
              <a:solidFill>
                <a:schemeClr val="accent2">
                  <a:lumMod val="60000"/>
                  <a:lumOff val="4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203AAA59-A113-4A32-966B-D0640AF233CF}"/>
              </a:ext>
            </a:extLst>
          </p:cNvPr>
          <p:cNvSpPr>
            <a:spLocks noChangeAspect="1"/>
          </p:cNvSpPr>
          <p:nvPr/>
        </p:nvSpPr>
        <p:spPr>
          <a:xfrm>
            <a:off x="508002" y="4040829"/>
            <a:ext cx="2605678" cy="2624987"/>
          </a:xfrm>
          <a:prstGeom prst="roundRect">
            <a:avLst>
              <a:gd name="adj" fmla="val 3066"/>
            </a:avLst>
          </a:prstGeom>
          <a:noFill/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346711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9AB54244-2A71-45D3-BA6F-EB0F27AEADBB}"/>
              </a:ext>
            </a:extLst>
          </p:cNvPr>
          <p:cNvSpPr txBox="1"/>
          <p:nvPr/>
        </p:nvSpPr>
        <p:spPr>
          <a:xfrm>
            <a:off x="8197861" y="6483522"/>
            <a:ext cx="3994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김신행</a:t>
            </a:r>
          </a:p>
        </p:txBody>
      </p:sp>
      <p:sp>
        <p:nvSpPr>
          <p:cNvPr id="9" name="평행 사변형 8">
            <a:extLst>
              <a:ext uri="{FF2B5EF4-FFF2-40B4-BE49-F238E27FC236}">
                <a16:creationId xmlns:a16="http://schemas.microsoft.com/office/drawing/2014/main" id="{CC91D1BC-27B1-450B-9BF6-123A43B57672}"/>
              </a:ext>
            </a:extLst>
          </p:cNvPr>
          <p:cNvSpPr/>
          <p:nvPr/>
        </p:nvSpPr>
        <p:spPr>
          <a:xfrm>
            <a:off x="1886989" y="-5146"/>
            <a:ext cx="10305011" cy="6858000"/>
          </a:xfrm>
          <a:prstGeom prst="parallelogram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BBAC447C-246D-4857-ABC0-ABA2ED1B9D78}"/>
              </a:ext>
            </a:extLst>
          </p:cNvPr>
          <p:cNvSpPr>
            <a:spLocks noChangeAspect="1"/>
          </p:cNvSpPr>
          <p:nvPr/>
        </p:nvSpPr>
        <p:spPr>
          <a:xfrm>
            <a:off x="392205" y="634563"/>
            <a:ext cx="5780333" cy="3211296"/>
          </a:xfrm>
          <a:prstGeom prst="roundRect">
            <a:avLst>
              <a:gd name="adj" fmla="val 0"/>
            </a:avLst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887404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691BD715-7FB1-4E57-8CAE-BA045C7BA558}"/>
              </a:ext>
            </a:extLst>
          </p:cNvPr>
          <p:cNvSpPr/>
          <p:nvPr/>
        </p:nvSpPr>
        <p:spPr>
          <a:xfrm>
            <a:off x="561247" y="3781425"/>
            <a:ext cx="2603676" cy="2809875"/>
          </a:xfrm>
          <a:prstGeom prst="roundRect">
            <a:avLst>
              <a:gd name="adj" fmla="val 3816"/>
            </a:avLst>
          </a:prstGeom>
          <a:noFill/>
          <a:ln w="190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4951FE6-8AC8-4F45-B56E-A16C71607491}"/>
              </a:ext>
            </a:extLst>
          </p:cNvPr>
          <p:cNvSpPr txBox="1"/>
          <p:nvPr/>
        </p:nvSpPr>
        <p:spPr>
          <a:xfrm>
            <a:off x="659771" y="192183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02. </a:t>
            </a: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소개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D47BF935-CF85-479B-91B5-A816F6F7ABCF}"/>
              </a:ext>
            </a:extLst>
          </p:cNvPr>
          <p:cNvSpPr/>
          <p:nvPr/>
        </p:nvSpPr>
        <p:spPr>
          <a:xfrm>
            <a:off x="391887" y="261257"/>
            <a:ext cx="116114" cy="446629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사각형: 둥근 모서리 74">
            <a:extLst>
              <a:ext uri="{FF2B5EF4-FFF2-40B4-BE49-F238E27FC236}">
                <a16:creationId xmlns:a16="http://schemas.microsoft.com/office/drawing/2014/main" id="{2B00752A-4C6A-497E-BB1F-64A4C88A5978}"/>
              </a:ext>
            </a:extLst>
          </p:cNvPr>
          <p:cNvSpPr/>
          <p:nvPr/>
        </p:nvSpPr>
        <p:spPr>
          <a:xfrm>
            <a:off x="3352072" y="3781425"/>
            <a:ext cx="2603676" cy="2809875"/>
          </a:xfrm>
          <a:prstGeom prst="roundRect">
            <a:avLst>
              <a:gd name="adj" fmla="val 3816"/>
            </a:avLst>
          </a:prstGeom>
          <a:noFill/>
          <a:ln w="1905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사각형: 둥근 모서리 75">
            <a:extLst>
              <a:ext uri="{FF2B5EF4-FFF2-40B4-BE49-F238E27FC236}">
                <a16:creationId xmlns:a16="http://schemas.microsoft.com/office/drawing/2014/main" id="{881B7687-EEBE-4856-94BC-6E2FDD3F8AC5}"/>
              </a:ext>
            </a:extLst>
          </p:cNvPr>
          <p:cNvSpPr/>
          <p:nvPr/>
        </p:nvSpPr>
        <p:spPr>
          <a:xfrm>
            <a:off x="6142897" y="3781425"/>
            <a:ext cx="2603676" cy="2809875"/>
          </a:xfrm>
          <a:prstGeom prst="roundRect">
            <a:avLst>
              <a:gd name="adj" fmla="val 3816"/>
            </a:avLst>
          </a:prstGeom>
          <a:noFill/>
          <a:ln w="1905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사각형: 둥근 모서리 76">
            <a:extLst>
              <a:ext uri="{FF2B5EF4-FFF2-40B4-BE49-F238E27FC236}">
                <a16:creationId xmlns:a16="http://schemas.microsoft.com/office/drawing/2014/main" id="{77A85CD0-5FB7-4E91-82DA-DC2D213E522D}"/>
              </a:ext>
            </a:extLst>
          </p:cNvPr>
          <p:cNvSpPr/>
          <p:nvPr/>
        </p:nvSpPr>
        <p:spPr>
          <a:xfrm>
            <a:off x="8933722" y="3781425"/>
            <a:ext cx="2603676" cy="2809875"/>
          </a:xfrm>
          <a:prstGeom prst="roundRect">
            <a:avLst>
              <a:gd name="adj" fmla="val 3816"/>
            </a:avLst>
          </a:prstGeom>
          <a:noFill/>
          <a:ln w="1905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사각형: 둥근 모서리 80">
            <a:extLst>
              <a:ext uri="{FF2B5EF4-FFF2-40B4-BE49-F238E27FC236}">
                <a16:creationId xmlns:a16="http://schemas.microsoft.com/office/drawing/2014/main" id="{85D7CE16-F716-4FFD-B183-A23D43ABF2C1}"/>
              </a:ext>
            </a:extLst>
          </p:cNvPr>
          <p:cNvSpPr>
            <a:spLocks noChangeAspect="1"/>
          </p:cNvSpPr>
          <p:nvPr/>
        </p:nvSpPr>
        <p:spPr>
          <a:xfrm>
            <a:off x="3543568" y="6026302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사각형: 둥근 모서리 81">
            <a:extLst>
              <a:ext uri="{FF2B5EF4-FFF2-40B4-BE49-F238E27FC236}">
                <a16:creationId xmlns:a16="http://schemas.microsoft.com/office/drawing/2014/main" id="{00FF0C23-1001-41FF-A9D4-3AD0646DECAF}"/>
              </a:ext>
            </a:extLst>
          </p:cNvPr>
          <p:cNvSpPr>
            <a:spLocks noChangeAspect="1"/>
          </p:cNvSpPr>
          <p:nvPr/>
        </p:nvSpPr>
        <p:spPr>
          <a:xfrm>
            <a:off x="3543568" y="4438416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3"/>
            <a:stretch>
              <a:fillRect/>
            </a:stretch>
          </a:blip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사각형: 둥근 모서리 82">
            <a:extLst>
              <a:ext uri="{FF2B5EF4-FFF2-40B4-BE49-F238E27FC236}">
                <a16:creationId xmlns:a16="http://schemas.microsoft.com/office/drawing/2014/main" id="{4AF569E5-D276-40A5-80F0-5FC530A6225D}"/>
              </a:ext>
            </a:extLst>
          </p:cNvPr>
          <p:cNvSpPr>
            <a:spLocks noChangeAspect="1"/>
          </p:cNvSpPr>
          <p:nvPr/>
        </p:nvSpPr>
        <p:spPr>
          <a:xfrm>
            <a:off x="3543568" y="4969638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4"/>
            <a:stretch>
              <a:fillRect/>
            </a:stretch>
          </a:blip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사각형: 둥근 모서리 83">
            <a:extLst>
              <a:ext uri="{FF2B5EF4-FFF2-40B4-BE49-F238E27FC236}">
                <a16:creationId xmlns:a16="http://schemas.microsoft.com/office/drawing/2014/main" id="{A38E23BA-33BD-4AC8-BDF8-A85B4ECC6B2B}"/>
              </a:ext>
            </a:extLst>
          </p:cNvPr>
          <p:cNvSpPr>
            <a:spLocks noChangeAspect="1"/>
          </p:cNvSpPr>
          <p:nvPr/>
        </p:nvSpPr>
        <p:spPr>
          <a:xfrm>
            <a:off x="3543568" y="5497970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5"/>
            <a:stretch>
              <a:fillRect/>
            </a:stretch>
          </a:blip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사각형: 둥근 모서리 84">
            <a:extLst>
              <a:ext uri="{FF2B5EF4-FFF2-40B4-BE49-F238E27FC236}">
                <a16:creationId xmlns:a16="http://schemas.microsoft.com/office/drawing/2014/main" id="{F83B3E9A-C8C6-4E31-9ED6-48B90075B605}"/>
              </a:ext>
            </a:extLst>
          </p:cNvPr>
          <p:cNvSpPr>
            <a:spLocks noChangeAspect="1"/>
          </p:cNvSpPr>
          <p:nvPr/>
        </p:nvSpPr>
        <p:spPr>
          <a:xfrm>
            <a:off x="750887" y="4438416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6"/>
            <a:stretch>
              <a:fillRect/>
            </a:stretch>
          </a:blip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사각형: 둥근 모서리 85">
            <a:extLst>
              <a:ext uri="{FF2B5EF4-FFF2-40B4-BE49-F238E27FC236}">
                <a16:creationId xmlns:a16="http://schemas.microsoft.com/office/drawing/2014/main" id="{DFB6D17A-AF60-47E7-A9BE-CF52F670E5AC}"/>
              </a:ext>
            </a:extLst>
          </p:cNvPr>
          <p:cNvSpPr>
            <a:spLocks noChangeAspect="1"/>
          </p:cNvSpPr>
          <p:nvPr/>
        </p:nvSpPr>
        <p:spPr>
          <a:xfrm>
            <a:off x="750887" y="4981172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7"/>
            <a:stretch>
              <a:fillRect/>
            </a:stretch>
          </a:blip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사각형: 둥근 모서리 86">
            <a:extLst>
              <a:ext uri="{FF2B5EF4-FFF2-40B4-BE49-F238E27FC236}">
                <a16:creationId xmlns:a16="http://schemas.microsoft.com/office/drawing/2014/main" id="{80332AC0-0761-4AD3-B5CB-1B7F473A1246}"/>
              </a:ext>
            </a:extLst>
          </p:cNvPr>
          <p:cNvSpPr>
            <a:spLocks noChangeAspect="1"/>
          </p:cNvSpPr>
          <p:nvPr/>
        </p:nvSpPr>
        <p:spPr>
          <a:xfrm>
            <a:off x="6330534" y="4438416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8"/>
            <a:stretch>
              <a:fillRect/>
            </a:stretch>
          </a:blip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사각형: 둥근 모서리 87">
            <a:extLst>
              <a:ext uri="{FF2B5EF4-FFF2-40B4-BE49-F238E27FC236}">
                <a16:creationId xmlns:a16="http://schemas.microsoft.com/office/drawing/2014/main" id="{ED2763D5-3B5C-4EC4-A58A-2871FA125286}"/>
              </a:ext>
            </a:extLst>
          </p:cNvPr>
          <p:cNvSpPr>
            <a:spLocks noChangeAspect="1"/>
          </p:cNvSpPr>
          <p:nvPr/>
        </p:nvSpPr>
        <p:spPr>
          <a:xfrm>
            <a:off x="6330534" y="4969638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9"/>
            <a:stretch>
              <a:fillRect/>
            </a:stretch>
          </a:blip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사각형: 둥근 모서리 88">
            <a:extLst>
              <a:ext uri="{FF2B5EF4-FFF2-40B4-BE49-F238E27FC236}">
                <a16:creationId xmlns:a16="http://schemas.microsoft.com/office/drawing/2014/main" id="{08F5E507-5A06-44B7-BE71-572F880ABEFC}"/>
              </a:ext>
            </a:extLst>
          </p:cNvPr>
          <p:cNvSpPr>
            <a:spLocks noChangeAspect="1"/>
          </p:cNvSpPr>
          <p:nvPr/>
        </p:nvSpPr>
        <p:spPr>
          <a:xfrm>
            <a:off x="6330534" y="5497970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10"/>
            <a:stretch>
              <a:fillRect/>
            </a:stretch>
          </a:blip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사각형: 둥근 모서리 89">
            <a:extLst>
              <a:ext uri="{FF2B5EF4-FFF2-40B4-BE49-F238E27FC236}">
                <a16:creationId xmlns:a16="http://schemas.microsoft.com/office/drawing/2014/main" id="{4A93024E-C4E5-412B-88C9-9C677A3C7613}"/>
              </a:ext>
            </a:extLst>
          </p:cNvPr>
          <p:cNvSpPr>
            <a:spLocks noChangeAspect="1"/>
          </p:cNvSpPr>
          <p:nvPr/>
        </p:nvSpPr>
        <p:spPr>
          <a:xfrm>
            <a:off x="9125218" y="4438416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11"/>
            <a:stretch>
              <a:fillRect/>
            </a:stretch>
          </a:blip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71E08B00-F74C-446E-93D6-05F920AE10B2}"/>
              </a:ext>
            </a:extLst>
          </p:cNvPr>
          <p:cNvSpPr txBox="1"/>
          <p:nvPr/>
        </p:nvSpPr>
        <p:spPr>
          <a:xfrm>
            <a:off x="1133839" y="3901130"/>
            <a:ext cx="1454779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 dirty="0">
                <a:solidFill>
                  <a:schemeClr val="accent2">
                    <a:lumMod val="60000"/>
                    <a:lumOff val="4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일일 콘텐츠</a:t>
            </a:r>
            <a:endParaRPr lang="en-US" altLang="ko-KR" sz="2000" dirty="0">
              <a:solidFill>
                <a:schemeClr val="accent2">
                  <a:lumMod val="60000"/>
                  <a:lumOff val="4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41BFC36E-AD28-49D7-94C7-18941A45E4FB}"/>
              </a:ext>
            </a:extLst>
          </p:cNvPr>
          <p:cNvSpPr txBox="1"/>
          <p:nvPr/>
        </p:nvSpPr>
        <p:spPr>
          <a:xfrm>
            <a:off x="3787776" y="3901130"/>
            <a:ext cx="1779746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>
                <a:solidFill>
                  <a:schemeClr val="accent4">
                    <a:lumMod val="60000"/>
                    <a:lumOff val="4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레이드 콘텐츠</a:t>
            </a:r>
            <a:endParaRPr lang="en-US" altLang="ko-KR" sz="2000" dirty="0">
              <a:solidFill>
                <a:schemeClr val="accent4">
                  <a:lumMod val="60000"/>
                  <a:lumOff val="4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62AE8939-D34B-4D71-9870-72DD76636BEF}"/>
              </a:ext>
            </a:extLst>
          </p:cNvPr>
          <p:cNvSpPr txBox="1"/>
          <p:nvPr/>
        </p:nvSpPr>
        <p:spPr>
          <a:xfrm>
            <a:off x="6716418" y="3901130"/>
            <a:ext cx="1454779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모험 콘텐츠</a:t>
            </a:r>
            <a:endParaRPr lang="en-US" altLang="ko-KR" sz="2000" dirty="0">
              <a:solidFill>
                <a:schemeClr val="accent6">
                  <a:lumMod val="60000"/>
                  <a:lumOff val="4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197E321D-8E52-4772-AD7C-5D7EE0604102}"/>
              </a:ext>
            </a:extLst>
          </p:cNvPr>
          <p:cNvSpPr txBox="1"/>
          <p:nvPr/>
        </p:nvSpPr>
        <p:spPr>
          <a:xfrm>
            <a:off x="9509099" y="3901130"/>
            <a:ext cx="1454779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dirty="0">
                <a:solidFill>
                  <a:schemeClr val="accent5">
                    <a:lumMod val="60000"/>
                    <a:lumOff val="4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 </a:t>
            </a:r>
            <a:r>
              <a:rPr lang="ko-KR" altLang="en-US" sz="2000" dirty="0">
                <a:solidFill>
                  <a:schemeClr val="accent5">
                    <a:lumMod val="60000"/>
                    <a:lumOff val="4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</a:t>
            </a:r>
            <a:endParaRPr lang="en-US" altLang="ko-KR" sz="2000" dirty="0">
              <a:solidFill>
                <a:schemeClr val="accent5">
                  <a:lumMod val="60000"/>
                  <a:lumOff val="4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98" name="연결선: 꺾임 97">
            <a:extLst>
              <a:ext uri="{FF2B5EF4-FFF2-40B4-BE49-F238E27FC236}">
                <a16:creationId xmlns:a16="http://schemas.microsoft.com/office/drawing/2014/main" id="{ADFE7F39-E39B-4327-9E5B-ED121721248B}"/>
              </a:ext>
            </a:extLst>
          </p:cNvPr>
          <p:cNvCxnSpPr>
            <a:cxnSpLocks/>
            <a:stCxn id="2" idx="0"/>
            <a:endCxn id="100" idx="2"/>
          </p:cNvCxnSpPr>
          <p:nvPr/>
        </p:nvCxnSpPr>
        <p:spPr>
          <a:xfrm rot="5400000" flipH="1" flipV="1">
            <a:off x="2429732" y="1840158"/>
            <a:ext cx="1374621" cy="2507915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사각형: 둥근 모서리 99">
            <a:extLst>
              <a:ext uri="{FF2B5EF4-FFF2-40B4-BE49-F238E27FC236}">
                <a16:creationId xmlns:a16="http://schemas.microsoft.com/office/drawing/2014/main" id="{1CE96806-780F-4916-92F9-C21716DB2BCD}"/>
              </a:ext>
            </a:extLst>
          </p:cNvPr>
          <p:cNvSpPr/>
          <p:nvPr/>
        </p:nvSpPr>
        <p:spPr>
          <a:xfrm>
            <a:off x="4191000" y="2046804"/>
            <a:ext cx="360000" cy="3600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사각형: 둥근 모서리 100">
            <a:extLst>
              <a:ext uri="{FF2B5EF4-FFF2-40B4-BE49-F238E27FC236}">
                <a16:creationId xmlns:a16="http://schemas.microsoft.com/office/drawing/2014/main" id="{7B6285B7-D218-4671-8F91-97E1D3176322}"/>
              </a:ext>
            </a:extLst>
          </p:cNvPr>
          <p:cNvSpPr/>
          <p:nvPr/>
        </p:nvSpPr>
        <p:spPr>
          <a:xfrm>
            <a:off x="5404252" y="2046804"/>
            <a:ext cx="360000" cy="3600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사각형: 둥근 모서리 101">
            <a:extLst>
              <a:ext uri="{FF2B5EF4-FFF2-40B4-BE49-F238E27FC236}">
                <a16:creationId xmlns:a16="http://schemas.microsoft.com/office/drawing/2014/main" id="{457AA56D-74E5-4B88-A462-D9FA2A4B316B}"/>
              </a:ext>
            </a:extLst>
          </p:cNvPr>
          <p:cNvSpPr/>
          <p:nvPr/>
        </p:nvSpPr>
        <p:spPr>
          <a:xfrm>
            <a:off x="7641002" y="2044906"/>
            <a:ext cx="360000" cy="3600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사각형: 둥근 모서리 102">
            <a:extLst>
              <a:ext uri="{FF2B5EF4-FFF2-40B4-BE49-F238E27FC236}">
                <a16:creationId xmlns:a16="http://schemas.microsoft.com/office/drawing/2014/main" id="{8BFCD928-5ECB-4255-AD85-3053DD3B07CA}"/>
              </a:ext>
            </a:extLst>
          </p:cNvPr>
          <p:cNvSpPr/>
          <p:nvPr/>
        </p:nvSpPr>
        <p:spPr>
          <a:xfrm>
            <a:off x="6502744" y="2046804"/>
            <a:ext cx="360000" cy="3600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5" name="연결선: 꺾임 104">
            <a:extLst>
              <a:ext uri="{FF2B5EF4-FFF2-40B4-BE49-F238E27FC236}">
                <a16:creationId xmlns:a16="http://schemas.microsoft.com/office/drawing/2014/main" id="{0D6CAC63-1B8F-48CF-9E49-185B34540986}"/>
              </a:ext>
            </a:extLst>
          </p:cNvPr>
          <p:cNvCxnSpPr>
            <a:cxnSpLocks/>
            <a:stCxn id="75" idx="0"/>
            <a:endCxn id="101" idx="2"/>
          </p:cNvCxnSpPr>
          <p:nvPr/>
        </p:nvCxnSpPr>
        <p:spPr>
          <a:xfrm rot="5400000" flipH="1" flipV="1">
            <a:off x="4431771" y="2628944"/>
            <a:ext cx="1374621" cy="930342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연결선: 꺾임 107">
            <a:extLst>
              <a:ext uri="{FF2B5EF4-FFF2-40B4-BE49-F238E27FC236}">
                <a16:creationId xmlns:a16="http://schemas.microsoft.com/office/drawing/2014/main" id="{3A724E22-65D6-4120-A97F-0151279FCFBD}"/>
              </a:ext>
            </a:extLst>
          </p:cNvPr>
          <p:cNvCxnSpPr>
            <a:cxnSpLocks/>
            <a:stCxn id="76" idx="0"/>
            <a:endCxn id="103" idx="2"/>
          </p:cNvCxnSpPr>
          <p:nvPr/>
        </p:nvCxnSpPr>
        <p:spPr>
          <a:xfrm rot="16200000" flipV="1">
            <a:off x="6376430" y="2713119"/>
            <a:ext cx="1374621" cy="761991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연결선: 꺾임 110">
            <a:extLst>
              <a:ext uri="{FF2B5EF4-FFF2-40B4-BE49-F238E27FC236}">
                <a16:creationId xmlns:a16="http://schemas.microsoft.com/office/drawing/2014/main" id="{AA987100-345B-4507-917B-1A137ABA3F27}"/>
              </a:ext>
            </a:extLst>
          </p:cNvPr>
          <p:cNvCxnSpPr>
            <a:cxnSpLocks/>
            <a:stCxn id="77" idx="0"/>
            <a:endCxn id="102" idx="2"/>
          </p:cNvCxnSpPr>
          <p:nvPr/>
        </p:nvCxnSpPr>
        <p:spPr>
          <a:xfrm rot="16200000" flipV="1">
            <a:off x="8340022" y="1885887"/>
            <a:ext cx="1376519" cy="2414558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사각형: 둥근 모서리 133">
            <a:extLst>
              <a:ext uri="{FF2B5EF4-FFF2-40B4-BE49-F238E27FC236}">
                <a16:creationId xmlns:a16="http://schemas.microsoft.com/office/drawing/2014/main" id="{461B836F-3E1D-4B1D-B4C5-45D13295A779}"/>
              </a:ext>
            </a:extLst>
          </p:cNvPr>
          <p:cNvSpPr>
            <a:spLocks noChangeAspect="1"/>
          </p:cNvSpPr>
          <p:nvPr/>
        </p:nvSpPr>
        <p:spPr>
          <a:xfrm>
            <a:off x="2838191" y="1205161"/>
            <a:ext cx="6609412" cy="1207126"/>
          </a:xfrm>
          <a:prstGeom prst="roundRect">
            <a:avLst>
              <a:gd name="adj" fmla="val 3066"/>
            </a:avLst>
          </a:prstGeom>
          <a:blipFill>
            <a:blip r:embed="rId12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695653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269CADC-051D-47F1-9A8B-CD169786E980}"/>
              </a:ext>
            </a:extLst>
          </p:cNvPr>
          <p:cNvSpPr txBox="1"/>
          <p:nvPr/>
        </p:nvSpPr>
        <p:spPr>
          <a:xfrm>
            <a:off x="659771" y="192183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02. </a:t>
            </a: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소개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7274989-A4F7-4A32-A17B-E5D7F33F3BEC}"/>
              </a:ext>
            </a:extLst>
          </p:cNvPr>
          <p:cNvSpPr/>
          <p:nvPr/>
        </p:nvSpPr>
        <p:spPr>
          <a:xfrm>
            <a:off x="391887" y="261257"/>
            <a:ext cx="116114" cy="446629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모서리가 둥근 직사각형 50">
            <a:extLst>
              <a:ext uri="{FF2B5EF4-FFF2-40B4-BE49-F238E27FC236}">
                <a16:creationId xmlns:a16="http://schemas.microsoft.com/office/drawing/2014/main" id="{25D76484-A6C6-4D98-9D27-808D9FCB592D}"/>
              </a:ext>
            </a:extLst>
          </p:cNvPr>
          <p:cNvSpPr/>
          <p:nvPr/>
        </p:nvSpPr>
        <p:spPr>
          <a:xfrm>
            <a:off x="4375625" y="1708625"/>
            <a:ext cx="3440750" cy="3440750"/>
          </a:xfrm>
          <a:prstGeom prst="roundRect">
            <a:avLst>
              <a:gd name="adj" fmla="val 31784"/>
            </a:avLst>
          </a:prstGeom>
          <a:noFill/>
          <a:ln w="254000">
            <a:solidFill>
              <a:srgbClr val="FAEBD3">
                <a:alpha val="4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600" b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8" name="모서리가 둥근 직사각형 51">
            <a:extLst>
              <a:ext uri="{FF2B5EF4-FFF2-40B4-BE49-F238E27FC236}">
                <a16:creationId xmlns:a16="http://schemas.microsoft.com/office/drawing/2014/main" id="{6EF52CD8-5716-4A3F-BC79-E21D9F7F65DC}"/>
              </a:ext>
            </a:extLst>
          </p:cNvPr>
          <p:cNvSpPr/>
          <p:nvPr/>
        </p:nvSpPr>
        <p:spPr>
          <a:xfrm rot="2700000">
            <a:off x="5368135" y="516676"/>
            <a:ext cx="1455728" cy="1455729"/>
          </a:xfrm>
          <a:prstGeom prst="roundRect">
            <a:avLst>
              <a:gd name="adj" fmla="val 7384"/>
            </a:avLst>
          </a:prstGeom>
          <a:solidFill>
            <a:srgbClr val="E35D07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600" b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9" name="모서리가 둥근 직사각형 52">
            <a:extLst>
              <a:ext uri="{FF2B5EF4-FFF2-40B4-BE49-F238E27FC236}">
                <a16:creationId xmlns:a16="http://schemas.microsoft.com/office/drawing/2014/main" id="{95FB80A6-7B75-49A3-B405-DF8E1990EA40}"/>
              </a:ext>
            </a:extLst>
          </p:cNvPr>
          <p:cNvSpPr/>
          <p:nvPr/>
        </p:nvSpPr>
        <p:spPr>
          <a:xfrm rot="2700000">
            <a:off x="5368136" y="4883248"/>
            <a:ext cx="1455728" cy="1455729"/>
          </a:xfrm>
          <a:prstGeom prst="roundRect">
            <a:avLst>
              <a:gd name="adj" fmla="val 7384"/>
            </a:avLst>
          </a:prstGeom>
          <a:solidFill>
            <a:srgbClr val="0795F0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600" b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0" name="모서리가 둥근 직사각형 53">
            <a:extLst>
              <a:ext uri="{FF2B5EF4-FFF2-40B4-BE49-F238E27FC236}">
                <a16:creationId xmlns:a16="http://schemas.microsoft.com/office/drawing/2014/main" id="{CE135CBA-9746-4F79-9D49-8DB5E4DD43AD}"/>
              </a:ext>
            </a:extLst>
          </p:cNvPr>
          <p:cNvSpPr/>
          <p:nvPr/>
        </p:nvSpPr>
        <p:spPr>
          <a:xfrm rot="2700000">
            <a:off x="3196153" y="2701135"/>
            <a:ext cx="1455728" cy="1455729"/>
          </a:xfrm>
          <a:prstGeom prst="roundRect">
            <a:avLst>
              <a:gd name="adj" fmla="val 7384"/>
            </a:avLst>
          </a:prstGeom>
          <a:solidFill>
            <a:srgbClr val="FABB0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1" name="모서리가 둥근 직사각형 54">
            <a:extLst>
              <a:ext uri="{FF2B5EF4-FFF2-40B4-BE49-F238E27FC236}">
                <a16:creationId xmlns:a16="http://schemas.microsoft.com/office/drawing/2014/main" id="{C91C04B5-9A40-4896-BFAB-1847740D66A5}"/>
              </a:ext>
            </a:extLst>
          </p:cNvPr>
          <p:cNvSpPr/>
          <p:nvPr/>
        </p:nvSpPr>
        <p:spPr>
          <a:xfrm rot="2700000">
            <a:off x="7546280" y="2701135"/>
            <a:ext cx="1455728" cy="1455729"/>
          </a:xfrm>
          <a:prstGeom prst="roundRect">
            <a:avLst>
              <a:gd name="adj" fmla="val 7384"/>
            </a:avLst>
          </a:prstGeom>
          <a:solidFill>
            <a:srgbClr val="AA53B9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600" b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2" name="직사각형 61">
            <a:extLst>
              <a:ext uri="{FF2B5EF4-FFF2-40B4-BE49-F238E27FC236}">
                <a16:creationId xmlns:a16="http://schemas.microsoft.com/office/drawing/2014/main" id="{2B450501-61E4-441F-9463-33F7B244C58A}"/>
              </a:ext>
            </a:extLst>
          </p:cNvPr>
          <p:cNvSpPr/>
          <p:nvPr/>
        </p:nvSpPr>
        <p:spPr>
          <a:xfrm>
            <a:off x="3238858" y="3321277"/>
            <a:ext cx="1358348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alpha val="60000"/>
                  </a:schemeClr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모험 콘텐츠</a:t>
            </a:r>
          </a:p>
        </p:txBody>
      </p:sp>
      <p:sp>
        <p:nvSpPr>
          <p:cNvPr id="103" name="직사각형 64">
            <a:extLst>
              <a:ext uri="{FF2B5EF4-FFF2-40B4-BE49-F238E27FC236}">
                <a16:creationId xmlns:a16="http://schemas.microsoft.com/office/drawing/2014/main" id="{F7FCD586-7954-4AB7-9FC8-C20362C64D4E}"/>
              </a:ext>
            </a:extLst>
          </p:cNvPr>
          <p:cNvSpPr/>
          <p:nvPr/>
        </p:nvSpPr>
        <p:spPr>
          <a:xfrm>
            <a:off x="5416825" y="5527966"/>
            <a:ext cx="1358348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>
                    <a:alpha val="6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PVP</a:t>
            </a:r>
            <a:r>
              <a:rPr lang="ko-KR" altLang="en-US" sz="1400" dirty="0">
                <a:solidFill>
                  <a:schemeClr val="tx1">
                    <a:alpha val="6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 콘텐츠</a:t>
            </a:r>
            <a:endParaRPr lang="ko-KR" altLang="en-US" sz="1400" dirty="0">
              <a:solidFill>
                <a:schemeClr val="tx1">
                  <a:alpha val="60000"/>
                </a:schemeClr>
              </a:solidFill>
              <a:effectLst/>
              <a:latin typeface="리디바탕" panose="020B0600000101010101" pitchFamily="34" charset="-127"/>
              <a:ea typeface="리디바탕" panose="020B0600000101010101" pitchFamily="34" charset="-127"/>
              <a:cs typeface="Arial" panose="020B0604020202020204" pitchFamily="34" charset="0"/>
            </a:endParaRPr>
          </a:p>
        </p:txBody>
      </p:sp>
      <p:sp>
        <p:nvSpPr>
          <p:cNvPr id="104" name="직사각형 67">
            <a:extLst>
              <a:ext uri="{FF2B5EF4-FFF2-40B4-BE49-F238E27FC236}">
                <a16:creationId xmlns:a16="http://schemas.microsoft.com/office/drawing/2014/main" id="{9FB816BE-4E33-4D8C-BB32-6EA147976CC0}"/>
              </a:ext>
            </a:extLst>
          </p:cNvPr>
          <p:cNvSpPr/>
          <p:nvPr/>
        </p:nvSpPr>
        <p:spPr>
          <a:xfrm>
            <a:off x="5416825" y="1120664"/>
            <a:ext cx="1358348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>
                    <a:alpha val="80000"/>
                  </a:schemeClr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일일 콘텐츠</a:t>
            </a:r>
          </a:p>
        </p:txBody>
      </p:sp>
      <p:sp>
        <p:nvSpPr>
          <p:cNvPr id="105" name="직사각형 70">
            <a:extLst>
              <a:ext uri="{FF2B5EF4-FFF2-40B4-BE49-F238E27FC236}">
                <a16:creationId xmlns:a16="http://schemas.microsoft.com/office/drawing/2014/main" id="{61590512-1DF2-4868-AFD6-4591270210F4}"/>
              </a:ext>
            </a:extLst>
          </p:cNvPr>
          <p:cNvSpPr/>
          <p:nvPr/>
        </p:nvSpPr>
        <p:spPr>
          <a:xfrm>
            <a:off x="7603826" y="3321277"/>
            <a:ext cx="1358348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>
                    <a:alpha val="8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엔</a:t>
            </a:r>
            <a:r>
              <a:rPr lang="ko-KR" altLang="en-US" sz="1400" dirty="0">
                <a:solidFill>
                  <a:schemeClr val="bg1">
                    <a:alpha val="80000"/>
                  </a:schemeClr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드 콘텐츠</a:t>
            </a: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38EB0063-B28B-4965-9A30-86D05802F57B}"/>
              </a:ext>
            </a:extLst>
          </p:cNvPr>
          <p:cNvSpPr/>
          <p:nvPr/>
        </p:nvSpPr>
        <p:spPr>
          <a:xfrm>
            <a:off x="5035117" y="3243975"/>
            <a:ext cx="2121766" cy="30777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콘텐츠 명</a:t>
            </a:r>
            <a:r>
              <a:rPr lang="en-US" altLang="ko-KR" sz="2000" dirty="0">
                <a:solidFill>
                  <a:schemeClr val="bg1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(</a:t>
            </a:r>
            <a:r>
              <a:rPr lang="ko-KR" altLang="en-US" sz="2000" dirty="0">
                <a:solidFill>
                  <a:schemeClr val="bg1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미정</a:t>
            </a:r>
            <a:r>
              <a:rPr lang="en-US" altLang="ko-KR" sz="2000" dirty="0">
                <a:solidFill>
                  <a:schemeClr val="bg1"/>
                </a:solidFill>
                <a:effectLst/>
                <a:latin typeface="리디바탕" panose="020B0600000101010101" pitchFamily="34" charset="-127"/>
                <a:ea typeface="리디바탕" panose="020B0600000101010101" pitchFamily="34" charset="-127"/>
                <a:cs typeface="Arial" panose="020B0604020202020204" pitchFamily="34" charset="0"/>
              </a:rPr>
              <a:t>)</a:t>
            </a:r>
            <a:endParaRPr lang="ko-KR" altLang="en-US" sz="2000" dirty="0">
              <a:solidFill>
                <a:schemeClr val="bg1"/>
              </a:solidFill>
              <a:effectLst/>
              <a:latin typeface="리디바탕" panose="020B0600000101010101" pitchFamily="34" charset="-127"/>
              <a:ea typeface="리디바탕" panose="020B0600000101010101" pitchFamily="34" charset="-127"/>
              <a:cs typeface="Arial" panose="020B0604020202020204" pitchFamily="34" charset="0"/>
            </a:endParaRPr>
          </a:p>
        </p:txBody>
      </p:sp>
      <p:sp>
        <p:nvSpPr>
          <p:cNvPr id="107" name="사각형: 둥근 모서리 106">
            <a:extLst>
              <a:ext uri="{FF2B5EF4-FFF2-40B4-BE49-F238E27FC236}">
                <a16:creationId xmlns:a16="http://schemas.microsoft.com/office/drawing/2014/main" id="{C7031AAC-AF7C-41E2-9A9F-3FCF8A3FFFC6}"/>
              </a:ext>
            </a:extLst>
          </p:cNvPr>
          <p:cNvSpPr>
            <a:spLocks noChangeAspect="1"/>
          </p:cNvSpPr>
          <p:nvPr/>
        </p:nvSpPr>
        <p:spPr>
          <a:xfrm>
            <a:off x="9391405" y="4000625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2"/>
            <a:stretch>
              <a:fillRect/>
            </a:stretch>
          </a:blipFill>
          <a:ln>
            <a:solidFill>
              <a:srgbClr val="AA5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" name="사각형: 둥근 모서리 107">
            <a:extLst>
              <a:ext uri="{FF2B5EF4-FFF2-40B4-BE49-F238E27FC236}">
                <a16:creationId xmlns:a16="http://schemas.microsoft.com/office/drawing/2014/main" id="{47BBD596-4249-4937-A37D-77C02CEC84E4}"/>
              </a:ext>
            </a:extLst>
          </p:cNvPr>
          <p:cNvSpPr>
            <a:spLocks noChangeAspect="1"/>
          </p:cNvSpPr>
          <p:nvPr/>
        </p:nvSpPr>
        <p:spPr>
          <a:xfrm>
            <a:off x="9391405" y="2412739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3"/>
            <a:stretch>
              <a:fillRect/>
            </a:stretch>
          </a:blipFill>
          <a:ln>
            <a:solidFill>
              <a:srgbClr val="AA5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사각형: 둥근 모서리 108">
            <a:extLst>
              <a:ext uri="{FF2B5EF4-FFF2-40B4-BE49-F238E27FC236}">
                <a16:creationId xmlns:a16="http://schemas.microsoft.com/office/drawing/2014/main" id="{9F073E78-72A2-42F1-858F-D99119682B1E}"/>
              </a:ext>
            </a:extLst>
          </p:cNvPr>
          <p:cNvSpPr>
            <a:spLocks noChangeAspect="1"/>
          </p:cNvSpPr>
          <p:nvPr/>
        </p:nvSpPr>
        <p:spPr>
          <a:xfrm>
            <a:off x="9391405" y="2943961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4"/>
            <a:stretch>
              <a:fillRect/>
            </a:stretch>
          </a:blipFill>
          <a:ln>
            <a:solidFill>
              <a:srgbClr val="AA5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" name="사각형: 둥근 모서리 109">
            <a:extLst>
              <a:ext uri="{FF2B5EF4-FFF2-40B4-BE49-F238E27FC236}">
                <a16:creationId xmlns:a16="http://schemas.microsoft.com/office/drawing/2014/main" id="{68AD4961-82DB-451A-94D4-341AABD6AB4C}"/>
              </a:ext>
            </a:extLst>
          </p:cNvPr>
          <p:cNvSpPr>
            <a:spLocks noChangeAspect="1"/>
          </p:cNvSpPr>
          <p:nvPr/>
        </p:nvSpPr>
        <p:spPr>
          <a:xfrm>
            <a:off x="9391405" y="3472293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5"/>
            <a:stretch>
              <a:fillRect/>
            </a:stretch>
          </a:blipFill>
          <a:ln>
            <a:solidFill>
              <a:srgbClr val="AA53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" name="사각형: 둥근 모서리 110">
            <a:extLst>
              <a:ext uri="{FF2B5EF4-FFF2-40B4-BE49-F238E27FC236}">
                <a16:creationId xmlns:a16="http://schemas.microsoft.com/office/drawing/2014/main" id="{A9D9B36E-5C67-41E7-94F7-4DBEDF838DB6}"/>
              </a:ext>
            </a:extLst>
          </p:cNvPr>
          <p:cNvSpPr>
            <a:spLocks noChangeAspect="1"/>
          </p:cNvSpPr>
          <p:nvPr/>
        </p:nvSpPr>
        <p:spPr>
          <a:xfrm>
            <a:off x="7332662" y="719114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6"/>
            <a:stretch>
              <a:fillRect/>
            </a:stretch>
          </a:blipFill>
          <a:ln>
            <a:solidFill>
              <a:srgbClr val="E35D0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" name="사각형: 둥근 모서리 111">
            <a:extLst>
              <a:ext uri="{FF2B5EF4-FFF2-40B4-BE49-F238E27FC236}">
                <a16:creationId xmlns:a16="http://schemas.microsoft.com/office/drawing/2014/main" id="{D5D6BE4D-D75F-4E26-B4C0-9ABE53348CE1}"/>
              </a:ext>
            </a:extLst>
          </p:cNvPr>
          <p:cNvSpPr>
            <a:spLocks noChangeAspect="1"/>
          </p:cNvSpPr>
          <p:nvPr/>
        </p:nvSpPr>
        <p:spPr>
          <a:xfrm>
            <a:off x="7332662" y="1261870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7"/>
            <a:stretch>
              <a:fillRect/>
            </a:stretch>
          </a:blipFill>
          <a:ln>
            <a:solidFill>
              <a:srgbClr val="E35D0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3" name="사각형: 둥근 모서리 112">
            <a:extLst>
              <a:ext uri="{FF2B5EF4-FFF2-40B4-BE49-F238E27FC236}">
                <a16:creationId xmlns:a16="http://schemas.microsoft.com/office/drawing/2014/main" id="{52232716-D7A1-4517-91F1-F70DEF78B99F}"/>
              </a:ext>
            </a:extLst>
          </p:cNvPr>
          <p:cNvSpPr>
            <a:spLocks noChangeAspect="1"/>
          </p:cNvSpPr>
          <p:nvPr/>
        </p:nvSpPr>
        <p:spPr>
          <a:xfrm>
            <a:off x="2603380" y="5434814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8"/>
            <a:stretch>
              <a:fillRect/>
            </a:stretch>
          </a:blipFill>
          <a:ln>
            <a:solidFill>
              <a:srgbClr val="0795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사각형: 둥근 모서리 113">
            <a:extLst>
              <a:ext uri="{FF2B5EF4-FFF2-40B4-BE49-F238E27FC236}">
                <a16:creationId xmlns:a16="http://schemas.microsoft.com/office/drawing/2014/main" id="{E35134C2-63C9-476F-A7B3-469688735309}"/>
              </a:ext>
            </a:extLst>
          </p:cNvPr>
          <p:cNvSpPr>
            <a:spLocks noChangeAspect="1"/>
          </p:cNvSpPr>
          <p:nvPr/>
        </p:nvSpPr>
        <p:spPr>
          <a:xfrm>
            <a:off x="558384" y="2738281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9"/>
            <a:stretch>
              <a:fillRect/>
            </a:stretch>
          </a:blipFill>
          <a:ln>
            <a:solidFill>
              <a:srgbClr val="FABB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5" name="사각형: 둥근 모서리 114">
            <a:extLst>
              <a:ext uri="{FF2B5EF4-FFF2-40B4-BE49-F238E27FC236}">
                <a16:creationId xmlns:a16="http://schemas.microsoft.com/office/drawing/2014/main" id="{8F588F58-61F0-4CC3-B606-302754384FB1}"/>
              </a:ext>
            </a:extLst>
          </p:cNvPr>
          <p:cNvSpPr>
            <a:spLocks noChangeAspect="1"/>
          </p:cNvSpPr>
          <p:nvPr/>
        </p:nvSpPr>
        <p:spPr>
          <a:xfrm>
            <a:off x="558384" y="3269503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10"/>
            <a:stretch>
              <a:fillRect/>
            </a:stretch>
          </a:blipFill>
          <a:ln>
            <a:solidFill>
              <a:srgbClr val="FABB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사각형: 둥근 모서리 115">
            <a:extLst>
              <a:ext uri="{FF2B5EF4-FFF2-40B4-BE49-F238E27FC236}">
                <a16:creationId xmlns:a16="http://schemas.microsoft.com/office/drawing/2014/main" id="{FAAEDC22-8AA9-4097-BAF0-71646345EC79}"/>
              </a:ext>
            </a:extLst>
          </p:cNvPr>
          <p:cNvSpPr>
            <a:spLocks noChangeAspect="1"/>
          </p:cNvSpPr>
          <p:nvPr/>
        </p:nvSpPr>
        <p:spPr>
          <a:xfrm>
            <a:off x="558384" y="3797835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11"/>
            <a:stretch>
              <a:fillRect/>
            </a:stretch>
          </a:blipFill>
          <a:ln>
            <a:solidFill>
              <a:srgbClr val="FABB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80443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45DC2F27-9B88-467E-90D7-D97F40A4D6D5}"/>
              </a:ext>
            </a:extLst>
          </p:cNvPr>
          <p:cNvSpPr>
            <a:spLocks noChangeAspect="1"/>
          </p:cNvSpPr>
          <p:nvPr/>
        </p:nvSpPr>
        <p:spPr>
          <a:xfrm>
            <a:off x="1553029" y="2070368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2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C973C7D7-4CEF-480F-9966-FB8B7DD59142}"/>
              </a:ext>
            </a:extLst>
          </p:cNvPr>
          <p:cNvSpPr>
            <a:spLocks noChangeAspect="1"/>
          </p:cNvSpPr>
          <p:nvPr/>
        </p:nvSpPr>
        <p:spPr>
          <a:xfrm>
            <a:off x="1553029" y="2763324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3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FD552243-7147-420C-8B0C-FB9FA5E95BE8}"/>
              </a:ext>
            </a:extLst>
          </p:cNvPr>
          <p:cNvSpPr>
            <a:spLocks noChangeAspect="1"/>
          </p:cNvSpPr>
          <p:nvPr/>
        </p:nvSpPr>
        <p:spPr>
          <a:xfrm>
            <a:off x="5107481" y="4119512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4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856C82EA-B4AA-4830-9FE8-9AEF0AD43EBA}"/>
              </a:ext>
            </a:extLst>
          </p:cNvPr>
          <p:cNvSpPr>
            <a:spLocks noChangeAspect="1"/>
          </p:cNvSpPr>
          <p:nvPr/>
        </p:nvSpPr>
        <p:spPr>
          <a:xfrm>
            <a:off x="5107481" y="2070368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5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4916EE73-4E5D-4474-8CEA-BAED4761106A}"/>
              </a:ext>
            </a:extLst>
          </p:cNvPr>
          <p:cNvSpPr>
            <a:spLocks noChangeAspect="1"/>
          </p:cNvSpPr>
          <p:nvPr/>
        </p:nvSpPr>
        <p:spPr>
          <a:xfrm>
            <a:off x="5107481" y="2753416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6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5EBA629-BD40-4AC6-8EDD-F4E2F0AC98CE}"/>
              </a:ext>
            </a:extLst>
          </p:cNvPr>
          <p:cNvSpPr>
            <a:spLocks noChangeAspect="1"/>
          </p:cNvSpPr>
          <p:nvPr/>
        </p:nvSpPr>
        <p:spPr>
          <a:xfrm>
            <a:off x="5107481" y="3436464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7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27019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5FD4071B-E25D-4540-91A7-6719B37B8B9F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8C4C92E-8274-4B8A-890A-9D4C8541B32B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콘셉트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C7996EE0-F69E-445C-B5ED-D43E8C745EA9}"/>
              </a:ext>
            </a:extLst>
          </p:cNvPr>
          <p:cNvSpPr>
            <a:spLocks noChangeAspect="1"/>
          </p:cNvSpPr>
          <p:nvPr/>
        </p:nvSpPr>
        <p:spPr>
          <a:xfrm>
            <a:off x="266700" y="2301998"/>
            <a:ext cx="5354734" cy="2974852"/>
          </a:xfrm>
          <a:prstGeom prst="roundRect">
            <a:avLst>
              <a:gd name="adj" fmla="val 0"/>
            </a:avLst>
          </a:prstGeom>
          <a:blipFill>
            <a:blip r:embed="rId3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FA88FFF-BBF7-40E5-8ECC-1014F5DC61B7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02.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소개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21657AF-251C-4C23-8DC3-FEBF2B5E2472}"/>
              </a:ext>
            </a:extLst>
          </p:cNvPr>
          <p:cNvSpPr txBox="1"/>
          <p:nvPr/>
        </p:nvSpPr>
        <p:spPr>
          <a:xfrm>
            <a:off x="5969000" y="2030865"/>
            <a:ext cx="5956300" cy="351711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큐브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는 할 종족이 만들어낸 차원 계산 및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시물레이팅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도구이며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변수에 해당하는 모든 차원을 보여주는 물건입니다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할 종족은 여러 가문으로 구성된 종족이며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가문마다 고유한 큐브를 하나씩 소유하고 있었습니다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현재 언급된 할 종족의 가문은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에브니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가문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과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가문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입니다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먼저 발견된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에브니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와 달리 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는 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사용자의 무작위 과거를 가상의 공간에서 구현하는 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을 갖고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카제로스를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대비하여 모험가들은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이용하여 과거에 쓰러뜨린 강력한 적들을 구현하고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구현된 적을 먼저 쓰러뜨리는 내기를 하며 훈련한다는 콘셉트입니다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9296472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DDDB50CB-8459-4B6F-9DE7-BCDF24A1F5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48" t="8824" r="2521" b="16222"/>
          <a:stretch/>
        </p:blipFill>
        <p:spPr>
          <a:xfrm>
            <a:off x="1" y="2931966"/>
            <a:ext cx="6115050" cy="1213866"/>
          </a:xfrm>
          <a:prstGeom prst="rect">
            <a:avLst/>
          </a:prstGeom>
          <a:effectLst/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1511F4E4-981F-41C0-859B-8F4E691A14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20" t="9203" r="2429" b="11653"/>
          <a:stretch/>
        </p:blipFill>
        <p:spPr>
          <a:xfrm>
            <a:off x="6210298" y="6813352"/>
            <a:ext cx="6115050" cy="1213866"/>
          </a:xfrm>
          <a:prstGeom prst="rect">
            <a:avLst/>
          </a:prstGeom>
          <a:effectLst/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4ECC293F-F819-424D-AAD8-375E1BC097F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25" t="7980" r="1192" b="9813"/>
          <a:stretch/>
        </p:blipFill>
        <p:spPr>
          <a:xfrm>
            <a:off x="0" y="4210377"/>
            <a:ext cx="6115050" cy="1213866"/>
          </a:xfrm>
          <a:prstGeom prst="rect">
            <a:avLst/>
          </a:prstGeom>
          <a:effectLst/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2D7D35F6-9B04-4C70-A495-3D725ECEBE9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466" t="11446" r="3438" b="12663"/>
          <a:stretch/>
        </p:blipFill>
        <p:spPr>
          <a:xfrm>
            <a:off x="95247" y="-1182318"/>
            <a:ext cx="6115051" cy="1200114"/>
          </a:xfrm>
          <a:prstGeom prst="rect">
            <a:avLst/>
          </a:prstGeom>
          <a:effectLst/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C9D80660-6227-4F72-8B0F-E245D7EA34A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512" t="9678" r="3051" b="10590"/>
          <a:stretch/>
        </p:blipFill>
        <p:spPr>
          <a:xfrm>
            <a:off x="6210298" y="-1221074"/>
            <a:ext cx="6115051" cy="1200114"/>
          </a:xfrm>
          <a:prstGeom prst="rect">
            <a:avLst/>
          </a:prstGeom>
          <a:effectLst/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DA1BF7C3-50A4-47D1-972A-84DB73099A4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6964" r="786" b="8486"/>
          <a:stretch/>
        </p:blipFill>
        <p:spPr>
          <a:xfrm>
            <a:off x="95247" y="1563807"/>
            <a:ext cx="6115051" cy="1200114"/>
          </a:xfrm>
          <a:prstGeom prst="rect">
            <a:avLst/>
          </a:prstGeom>
          <a:effectLst/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A5B432F3-8874-4FD6-B34C-65440ECF039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813" t="11778" r="2948" b="2522"/>
          <a:stretch/>
        </p:blipFill>
        <p:spPr>
          <a:xfrm>
            <a:off x="95247" y="220849"/>
            <a:ext cx="6115051" cy="1200114"/>
          </a:xfrm>
          <a:prstGeom prst="rect">
            <a:avLst/>
          </a:prstGeom>
          <a:effectLst/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8F4C4DE4-0597-4543-AC60-F83D1F66C817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992" t="10908" r="3571" b="11866"/>
          <a:stretch/>
        </p:blipFill>
        <p:spPr>
          <a:xfrm>
            <a:off x="0" y="6870700"/>
            <a:ext cx="6115051" cy="1213866"/>
          </a:xfrm>
          <a:prstGeom prst="rect">
            <a:avLst/>
          </a:prstGeom>
          <a:effectLst/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A8E15B7B-7EBD-4273-B492-BBBCC89AE243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383" t="7548" r="2666" b="12313"/>
          <a:stretch/>
        </p:blipFill>
        <p:spPr>
          <a:xfrm>
            <a:off x="-331490" y="7982410"/>
            <a:ext cx="6115051" cy="1213866"/>
          </a:xfrm>
          <a:prstGeom prst="rect">
            <a:avLst/>
          </a:prstGeom>
          <a:effectLst/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502EE444-8A9C-4ACA-A541-E62576C88D9C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1796" t="9853" r="3107" b="7265"/>
          <a:stretch/>
        </p:blipFill>
        <p:spPr>
          <a:xfrm>
            <a:off x="7616372" y="498105"/>
            <a:ext cx="6115051" cy="1200114"/>
          </a:xfrm>
          <a:prstGeom prst="rect">
            <a:avLst/>
          </a:prstGeom>
          <a:effectLst/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B1E6A025-4D5E-47FF-857D-F433AD0A207F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2415" t="13475" r="3155" b="13701"/>
          <a:stretch/>
        </p:blipFill>
        <p:spPr>
          <a:xfrm>
            <a:off x="23812" y="5568047"/>
            <a:ext cx="6072188" cy="1158539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4B7ADDE1-2FA8-4946-B167-2429C8A7CD61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33870" t="34806" r="36821" b="45195"/>
          <a:stretch/>
        </p:blipFill>
        <p:spPr>
          <a:xfrm>
            <a:off x="5105381" y="5947679"/>
            <a:ext cx="766627" cy="372297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35152672-F353-4F87-8E95-F419684633E9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33870" t="34806" r="36821" b="45195"/>
          <a:stretch/>
        </p:blipFill>
        <p:spPr>
          <a:xfrm>
            <a:off x="4553648" y="5961167"/>
            <a:ext cx="766627" cy="372297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1E967809-3C58-402E-925A-4BD9FC1179E4}"/>
              </a:ext>
            </a:extLst>
          </p:cNvPr>
          <p:cNvSpPr txBox="1"/>
          <p:nvPr/>
        </p:nvSpPr>
        <p:spPr>
          <a:xfrm>
            <a:off x="4407621" y="5947260"/>
            <a:ext cx="156225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ko-KR" altLang="en-US" sz="2000" dirty="0" err="1">
                <a:solidFill>
                  <a:srgbClr val="FEFDFD"/>
                </a:solidFill>
                <a:effectLst>
                  <a:glow rad="101600">
                    <a:schemeClr val="accent4">
                      <a:alpha val="41000"/>
                    </a:schemeClr>
                  </a:glo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EFDFD"/>
                </a:solidFill>
                <a:effectLst>
                  <a:glow rad="101600">
                    <a:schemeClr val="accent4">
                      <a:alpha val="41000"/>
                    </a:schemeClr>
                  </a:glo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endParaRPr lang="en-US" altLang="ko-KR" sz="2000" dirty="0">
              <a:solidFill>
                <a:srgbClr val="FEFDFD"/>
              </a:solidFill>
              <a:effectLst>
                <a:glow rad="101600">
                  <a:schemeClr val="accent4">
                    <a:alpha val="41000"/>
                  </a:schemeClr>
                </a:glow>
              </a:effectLst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3F33F10-FC3F-416F-A81C-2853522871F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557274" y="5381997"/>
            <a:ext cx="6072142" cy="1158340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C06564BD-EB67-4B46-9DF7-CE394D0C92AC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1561" t="6073" r="1911" b="11645"/>
          <a:stretch/>
        </p:blipFill>
        <p:spPr>
          <a:xfrm>
            <a:off x="6096000" y="7932474"/>
            <a:ext cx="6078281" cy="1207126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D3E410A5-427A-4058-BA3C-59CA492C805A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2415" t="13475" r="3155" b="13701"/>
          <a:stretch/>
        </p:blipFill>
        <p:spPr>
          <a:xfrm>
            <a:off x="6409101" y="3630097"/>
            <a:ext cx="6072188" cy="1158539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E9AC9594-CD52-48F3-BEF8-8ED56C8EDF46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33870" t="34806" r="36821" b="45195"/>
          <a:stretch/>
        </p:blipFill>
        <p:spPr>
          <a:xfrm>
            <a:off x="11490670" y="4009729"/>
            <a:ext cx="766627" cy="372297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7DCB0634-8717-4CB2-ACBC-C59C1AE30E60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33870" t="34806" r="36821" b="45195"/>
          <a:stretch/>
        </p:blipFill>
        <p:spPr>
          <a:xfrm>
            <a:off x="10938937" y="4023217"/>
            <a:ext cx="766627" cy="372297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05E216EF-CD5E-4D6C-8A56-4D9FE9EF6DB2}"/>
              </a:ext>
            </a:extLst>
          </p:cNvPr>
          <p:cNvSpPr txBox="1"/>
          <p:nvPr/>
        </p:nvSpPr>
        <p:spPr>
          <a:xfrm>
            <a:off x="10792910" y="4009310"/>
            <a:ext cx="156225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dirty="0">
                <a:solidFill>
                  <a:srgbClr val="FEFDFD"/>
                </a:solidFill>
                <a:effectLst>
                  <a:glow rad="101600">
                    <a:schemeClr val="accent4">
                      <a:alpha val="41000"/>
                    </a:schemeClr>
                  </a:glo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??</a:t>
            </a: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7217746B-4731-423C-9817-83F14082F60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378135" y="3071933"/>
            <a:ext cx="6072142" cy="1164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74968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50CEE4D8-F657-4B92-B9E4-AF8FDCB62170}"/>
              </a:ext>
            </a:extLst>
          </p:cNvPr>
          <p:cNvCxnSpPr>
            <a:cxnSpLocks/>
          </p:cNvCxnSpPr>
          <p:nvPr/>
        </p:nvCxnSpPr>
        <p:spPr>
          <a:xfrm flipV="1">
            <a:off x="1727200" y="2390973"/>
            <a:ext cx="464687" cy="584003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C55E6520-3BF3-495B-939B-1E4EE72DBB54}"/>
              </a:ext>
            </a:extLst>
          </p:cNvPr>
          <p:cNvCxnSpPr>
            <a:cxnSpLocks/>
          </p:cNvCxnSpPr>
          <p:nvPr/>
        </p:nvCxnSpPr>
        <p:spPr>
          <a:xfrm flipV="1">
            <a:off x="2108200" y="3310997"/>
            <a:ext cx="913087" cy="235869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E269CADC-051D-47F1-9A8B-CD169786E980}"/>
              </a:ext>
            </a:extLst>
          </p:cNvPr>
          <p:cNvSpPr txBox="1"/>
          <p:nvPr/>
        </p:nvSpPr>
        <p:spPr>
          <a:xfrm>
            <a:off x="659771" y="192183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02. </a:t>
            </a: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소개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7274989-A4F7-4A32-A17B-E5D7F33F3BEC}"/>
              </a:ext>
            </a:extLst>
          </p:cNvPr>
          <p:cNvSpPr/>
          <p:nvPr/>
        </p:nvSpPr>
        <p:spPr>
          <a:xfrm>
            <a:off x="391887" y="261257"/>
            <a:ext cx="116114" cy="446629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DBEE776B-B4F2-456C-8B99-685AD671DA68}"/>
              </a:ext>
            </a:extLst>
          </p:cNvPr>
          <p:cNvCxnSpPr>
            <a:cxnSpLocks/>
          </p:cNvCxnSpPr>
          <p:nvPr/>
        </p:nvCxnSpPr>
        <p:spPr>
          <a:xfrm>
            <a:off x="2108200" y="4098396"/>
            <a:ext cx="913087" cy="395509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1B523E8C-09CD-4EF9-AF6E-30A1482CB7FD}"/>
              </a:ext>
            </a:extLst>
          </p:cNvPr>
          <p:cNvCxnSpPr>
            <a:cxnSpLocks/>
          </p:cNvCxnSpPr>
          <p:nvPr/>
        </p:nvCxnSpPr>
        <p:spPr>
          <a:xfrm>
            <a:off x="1668780" y="4493905"/>
            <a:ext cx="523107" cy="860535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타원 40">
            <a:extLst>
              <a:ext uri="{FF2B5EF4-FFF2-40B4-BE49-F238E27FC236}">
                <a16:creationId xmlns:a16="http://schemas.microsoft.com/office/drawing/2014/main" id="{CCA7DE98-9787-4227-BEDD-C6E2910F4D74}"/>
              </a:ext>
            </a:extLst>
          </p:cNvPr>
          <p:cNvSpPr/>
          <p:nvPr/>
        </p:nvSpPr>
        <p:spPr>
          <a:xfrm>
            <a:off x="1850777" y="1178932"/>
            <a:ext cx="1440000" cy="14400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5000">
                <a:srgbClr val="FF9505"/>
              </a:gs>
              <a:gs pos="70000">
                <a:srgbClr val="FF9505"/>
              </a:gs>
              <a:gs pos="100000">
                <a:schemeClr val="bg1"/>
              </a:gs>
            </a:gsLst>
            <a:lin ang="12900000" scaled="0"/>
            <a:tileRect/>
          </a:gradFill>
          <a:ln w="381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8000">
                  <a:schemeClr val="accent4"/>
                </a:gs>
                <a:gs pos="84000">
                  <a:schemeClr val="accent4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B5DFEF70-E1ED-47C9-A5D4-9097D1F3D1F7}"/>
              </a:ext>
            </a:extLst>
          </p:cNvPr>
          <p:cNvSpPr/>
          <p:nvPr/>
        </p:nvSpPr>
        <p:spPr>
          <a:xfrm>
            <a:off x="2934837" y="2402045"/>
            <a:ext cx="1440000" cy="1440000"/>
          </a:xfrm>
          <a:prstGeom prst="ellipse">
            <a:avLst/>
          </a:prstGeom>
          <a:solidFill>
            <a:srgbClr val="FFE66D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6FE0DDE1-20E6-4722-B9C4-17E33DA18EC6}"/>
              </a:ext>
            </a:extLst>
          </p:cNvPr>
          <p:cNvSpPr/>
          <p:nvPr/>
        </p:nvSpPr>
        <p:spPr>
          <a:xfrm>
            <a:off x="2934837" y="3987836"/>
            <a:ext cx="1440000" cy="1440000"/>
          </a:xfrm>
          <a:prstGeom prst="ellipse">
            <a:avLst/>
          </a:prstGeom>
          <a:solidFill>
            <a:srgbClr val="6CA6C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0996BF34-9081-40D2-80B4-EBD75D73E8F4}"/>
              </a:ext>
            </a:extLst>
          </p:cNvPr>
          <p:cNvSpPr/>
          <p:nvPr/>
        </p:nvSpPr>
        <p:spPr>
          <a:xfrm>
            <a:off x="1853820" y="5225817"/>
            <a:ext cx="1440000" cy="1440000"/>
          </a:xfrm>
          <a:prstGeom prst="ellipse">
            <a:avLst/>
          </a:prstGeom>
          <a:solidFill>
            <a:srgbClr val="C3BEF7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4CF1082D-B93E-4108-BFCA-1C0FAD95DF93}"/>
              </a:ext>
            </a:extLst>
          </p:cNvPr>
          <p:cNvSpPr/>
          <p:nvPr/>
        </p:nvSpPr>
        <p:spPr>
          <a:xfrm>
            <a:off x="391887" y="2862375"/>
            <a:ext cx="1800000" cy="1800000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3F4B6D5-E9F0-465F-B6EC-485EA7960BE3}"/>
              </a:ext>
            </a:extLst>
          </p:cNvPr>
          <p:cNvSpPr txBox="1"/>
          <p:nvPr/>
        </p:nvSpPr>
        <p:spPr>
          <a:xfrm>
            <a:off x="1890058" y="1446399"/>
            <a:ext cx="134937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일일 콘텐츠</a:t>
            </a:r>
            <a:endParaRPr lang="en-US" altLang="ko-KR" sz="16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62" name="그림 61">
            <a:extLst>
              <a:ext uri="{FF2B5EF4-FFF2-40B4-BE49-F238E27FC236}">
                <a16:creationId xmlns:a16="http://schemas.microsoft.com/office/drawing/2014/main" id="{BABB186E-9F5D-4FA7-915E-E2F1C821B6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7787" y="2390973"/>
            <a:ext cx="5058481" cy="1648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128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A348DD98-9AED-4B62-94FC-0AF39CE153FB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B6121-E034-43D4-9695-682E60673F3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02.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소개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F7D839C1-8B6C-4A0F-A157-DFA2A4808527}"/>
              </a:ext>
            </a:extLst>
          </p:cNvPr>
          <p:cNvSpPr>
            <a:spLocks noChangeAspect="1"/>
          </p:cNvSpPr>
          <p:nvPr/>
        </p:nvSpPr>
        <p:spPr>
          <a:xfrm>
            <a:off x="266699" y="1368549"/>
            <a:ext cx="8810156" cy="1609064"/>
          </a:xfrm>
          <a:prstGeom prst="roundRect">
            <a:avLst>
              <a:gd name="adj" fmla="val 0"/>
            </a:avLst>
          </a:prstGeom>
          <a:blipFill>
            <a:blip r:embed="rId3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C4C92E-8274-4B8A-890A-9D4C8541B32B}"/>
              </a:ext>
            </a:extLst>
          </p:cNvPr>
          <p:cNvSpPr txBox="1"/>
          <p:nvPr/>
        </p:nvSpPr>
        <p:spPr>
          <a:xfrm>
            <a:off x="266699" y="825234"/>
            <a:ext cx="3286125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콘텐츠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E15837-4DF6-9F05-2541-57B8491C9F0D}"/>
              </a:ext>
            </a:extLst>
          </p:cNvPr>
          <p:cNvSpPr txBox="1"/>
          <p:nvPr/>
        </p:nvSpPr>
        <p:spPr>
          <a:xfrm>
            <a:off x="266698" y="3120818"/>
            <a:ext cx="11082021" cy="18089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다양한 기존 콘텐츠들을 번갈아 가며 플레이하는 라운드 형식의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랜덤으로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개의 콘텐츠가 제시되며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제시된 콘텐츠 중에서 최대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개의 콘텐츠를 제외하고 랜덤으로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개의 콘텐츠를 플레이하게 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콘텐츠인 경우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콘텐츠의 규칙 그대로 진행됩니다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PVE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콘텐츠인 경우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목표를 더 빠르게 클리어하는 파티가 승리합니다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F6B178-1276-E5B5-5F61-6587DF01AB82}"/>
              </a:ext>
            </a:extLst>
          </p:cNvPr>
          <p:cNvSpPr txBox="1"/>
          <p:nvPr/>
        </p:nvSpPr>
        <p:spPr>
          <a:xfrm>
            <a:off x="266699" y="5072980"/>
            <a:ext cx="10348888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 인원수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파티로 구성되어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개의 파티가 서로 경쟁합니다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매칭으로만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입장 가능하여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사전에 파티를 맺는 것은 불가능합니다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134039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A348DD98-9AED-4B62-94FC-0AF39CE153FB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B6121-E034-43D4-9695-682E60673F3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02.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소개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F7D839C1-8B6C-4A0F-A157-DFA2A4808527}"/>
              </a:ext>
            </a:extLst>
          </p:cNvPr>
          <p:cNvSpPr>
            <a:spLocks noChangeAspect="1"/>
          </p:cNvSpPr>
          <p:nvPr/>
        </p:nvSpPr>
        <p:spPr>
          <a:xfrm>
            <a:off x="266699" y="1368549"/>
            <a:ext cx="8810156" cy="1609064"/>
          </a:xfrm>
          <a:prstGeom prst="roundRect">
            <a:avLst>
              <a:gd name="adj" fmla="val 0"/>
            </a:avLst>
          </a:prstGeom>
          <a:blipFill>
            <a:blip r:embed="rId3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C4C92E-8274-4B8A-890A-9D4C8541B32B}"/>
              </a:ext>
            </a:extLst>
          </p:cNvPr>
          <p:cNvSpPr txBox="1"/>
          <p:nvPr/>
        </p:nvSpPr>
        <p:spPr>
          <a:xfrm>
            <a:off x="266699" y="825234"/>
            <a:ext cx="3286125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콘텐츠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E15837-4DF6-9F05-2541-57B8491C9F0D}"/>
              </a:ext>
            </a:extLst>
          </p:cNvPr>
          <p:cNvSpPr txBox="1"/>
          <p:nvPr/>
        </p:nvSpPr>
        <p:spPr>
          <a:xfrm>
            <a:off x="266698" y="4738266"/>
            <a:ext cx="8105140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조화의 천칭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전용 조화의 천칭이 적용됩니다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아크 패시브를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on/off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할 수 있으며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초각성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스킬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초각성기를 사용 할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0286E2D-E175-7BB2-5113-D94F88A0FAA8}"/>
              </a:ext>
            </a:extLst>
          </p:cNvPr>
          <p:cNvSpPr txBox="1"/>
          <p:nvPr/>
        </p:nvSpPr>
        <p:spPr>
          <a:xfrm>
            <a:off x="266698" y="3115044"/>
            <a:ext cx="7952742" cy="14857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조건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개방 퀘스트를 클리어한 뒤에 입장이 가능합니다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개방 후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조건은 없습니다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조화의 천칭을 적용하지 않거나 탈주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패널티를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받은 상태에서는 입장이 불가능합니다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697063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A348DD98-9AED-4B62-94FC-0AF39CE153FB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B6121-E034-43D4-9695-682E60673F3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02.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소개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F7D839C1-8B6C-4A0F-A157-DFA2A4808527}"/>
              </a:ext>
            </a:extLst>
          </p:cNvPr>
          <p:cNvSpPr>
            <a:spLocks noChangeAspect="1"/>
          </p:cNvSpPr>
          <p:nvPr/>
        </p:nvSpPr>
        <p:spPr>
          <a:xfrm>
            <a:off x="266699" y="1368549"/>
            <a:ext cx="8810156" cy="1609064"/>
          </a:xfrm>
          <a:prstGeom prst="roundRect">
            <a:avLst>
              <a:gd name="adj" fmla="val 0"/>
            </a:avLst>
          </a:prstGeom>
          <a:blipFill>
            <a:blip r:embed="rId3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C4C92E-8274-4B8A-890A-9D4C8541B32B}"/>
              </a:ext>
            </a:extLst>
          </p:cNvPr>
          <p:cNvSpPr txBox="1"/>
          <p:nvPr/>
        </p:nvSpPr>
        <p:spPr>
          <a:xfrm>
            <a:off x="266699" y="825234"/>
            <a:ext cx="3286125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콘텐츠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3/3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0D8E735-F4F4-DB2F-BAF6-7B29A2F48783}"/>
              </a:ext>
            </a:extLst>
          </p:cNvPr>
          <p:cNvSpPr txBox="1"/>
          <p:nvPr/>
        </p:nvSpPr>
        <p:spPr>
          <a:xfrm>
            <a:off x="266698" y="3120818"/>
            <a:ext cx="7597141" cy="14857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보상으로 토큰을 획득하며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각종 아이템으로 교환 할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횟수 제한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토큰 획득 제한은 없지만 아이템 교환 횟수 제한이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적용됩니다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콘텐츠에서는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경험치를 획득하지 않습니다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315835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7468</TotalTime>
  <Words>3024</Words>
  <Application>Microsoft Office PowerPoint</Application>
  <PresentationFormat>와이드스크린</PresentationFormat>
  <Paragraphs>522</Paragraphs>
  <Slides>61</Slides>
  <Notes>22</Notes>
  <HiddenSlides>1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61</vt:i4>
      </vt:variant>
    </vt:vector>
  </HeadingPairs>
  <TitlesOfParts>
    <vt:vector size="67" baseType="lpstr">
      <vt:lpstr>리디바탕</vt:lpstr>
      <vt:lpstr>맑은 고딕</vt:lpstr>
      <vt:lpstr>빛의 계승자 Bold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WooChi SIN</dc:creator>
  <cp:lastModifiedBy>WooChi SIN</cp:lastModifiedBy>
  <cp:revision>462</cp:revision>
  <dcterms:created xsi:type="dcterms:W3CDTF">2024-10-29T05:59:45Z</dcterms:created>
  <dcterms:modified xsi:type="dcterms:W3CDTF">2024-11-13T17:12:35Z</dcterms:modified>
</cp:coreProperties>
</file>